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9" r:id="rId2"/>
    <p:sldId id="290" r:id="rId3"/>
    <p:sldId id="262" r:id="rId4"/>
    <p:sldId id="263" r:id="rId5"/>
    <p:sldId id="274" r:id="rId6"/>
    <p:sldId id="275" r:id="rId7"/>
    <p:sldId id="264" r:id="rId8"/>
    <p:sldId id="266" r:id="rId9"/>
    <p:sldId id="267" r:id="rId10"/>
    <p:sldId id="299" r:id="rId11"/>
    <p:sldId id="265" r:id="rId12"/>
    <p:sldId id="280" r:id="rId13"/>
    <p:sldId id="268" r:id="rId14"/>
    <p:sldId id="273" r:id="rId15"/>
    <p:sldId id="271" r:id="rId16"/>
    <p:sldId id="281" r:id="rId17"/>
    <p:sldId id="272" r:id="rId18"/>
    <p:sldId id="276" r:id="rId19"/>
    <p:sldId id="277" r:id="rId20"/>
    <p:sldId id="282" r:id="rId21"/>
    <p:sldId id="286" r:id="rId22"/>
    <p:sldId id="287" r:id="rId23"/>
    <p:sldId id="285" r:id="rId24"/>
    <p:sldId id="288" r:id="rId25"/>
    <p:sldId id="289" r:id="rId26"/>
    <p:sldId id="283" r:id="rId27"/>
    <p:sldId id="296" r:id="rId28"/>
    <p:sldId id="295" r:id="rId29"/>
    <p:sldId id="294" r:id="rId30"/>
    <p:sldId id="297" r:id="rId31"/>
    <p:sldId id="293" r:id="rId32"/>
    <p:sldId id="298" r:id="rId33"/>
    <p:sldId id="300" r:id="rId34"/>
    <p:sldId id="30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3429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CEAB9F04-D984-49E8-BFB5-C436CD2F6C90}" type="datetimeFigureOut">
              <a:rPr lang="fr-FR" smtClean="0"/>
              <a:t>09/03/2023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4021951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619024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7234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908701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74254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28404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2797114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512464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0496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AB9F04-D984-49E8-BFB5-C436CD2F6C90}" type="datetimeFigureOut">
              <a:rPr lang="fr-FR" smtClean="0"/>
              <a:t>09/03/2023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140748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EAB9F04-D984-49E8-BFB5-C436CD2F6C90}" type="datetimeFigureOut">
              <a:rPr lang="fr-FR" smtClean="0"/>
              <a:t>09/03/2023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233880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EAB9F04-D984-49E8-BFB5-C436CD2F6C90}" type="datetimeFigureOut">
              <a:rPr lang="fr-FR" smtClean="0"/>
              <a:t>09/03/2023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6776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AB9F04-D984-49E8-BFB5-C436CD2F6C90}" type="datetimeFigureOut">
              <a:rPr lang="fr-FR" smtClean="0"/>
              <a:t>09/03/2023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319926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AB9F04-D984-49E8-BFB5-C436CD2F6C90}" type="datetimeFigureOut">
              <a:rPr lang="fr-FR" smtClean="0"/>
              <a:t>09/03/2023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119705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09/03/2023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52305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EAB9F04-D984-49E8-BFB5-C436CD2F6C90}" type="datetimeFigureOut">
              <a:rPr lang="fr-FR" smtClean="0"/>
              <a:t>09/03/2023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F5A97AA-D601-4825-BC7A-8A730E6D832F}" type="slidenum">
              <a:rPr lang="fr-FR" smtClean="0"/>
              <a:t>‹N°›</a:t>
            </a:fld>
            <a:endParaRPr lang="fr-FR"/>
          </a:p>
        </p:txBody>
      </p:sp>
    </p:spTree>
    <p:extLst>
      <p:ext uri="{BB962C8B-B14F-4D97-AF65-F5344CB8AC3E}">
        <p14:creationId xmlns:p14="http://schemas.microsoft.com/office/powerpoint/2010/main" val="4041646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EAB9F04-D984-49E8-BFB5-C436CD2F6C90}" type="datetimeFigureOut">
              <a:rPr lang="fr-FR" smtClean="0"/>
              <a:t>09/03/2023</a:t>
            </a:fld>
            <a:endParaRPr lang="fr-F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fr-F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F5A97AA-D601-4825-BC7A-8A730E6D832F}" type="slidenum">
              <a:rPr lang="fr-FR" smtClean="0"/>
              <a:t>‹N°›</a:t>
            </a:fld>
            <a:endParaRPr lang="fr-FR"/>
          </a:p>
        </p:txBody>
      </p:sp>
    </p:spTree>
    <p:extLst>
      <p:ext uri="{BB962C8B-B14F-4D97-AF65-F5344CB8AC3E}">
        <p14:creationId xmlns:p14="http://schemas.microsoft.com/office/powerpoint/2010/main" val="191675135"/>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pixabay.com/fr/smiley-clin-d-oeil-%C3%A9motic%C3%B4ne-1635453/" TargetMode="External"/><Relationship Id="rId5" Type="http://schemas.openxmlformats.org/officeDocument/2006/relationships/image" Target="../media/image9.png"/><Relationship Id="rId4" Type="http://schemas.openxmlformats.org/officeDocument/2006/relationships/hyperlink" Target="https://pixabay.com/fr/smiley-%C3%A9motic%C3%B4ne-heureux-visage-163544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yannthoma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466184"/>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Rectangle 2">
            <a:extLst>
              <a:ext uri="{FF2B5EF4-FFF2-40B4-BE49-F238E27FC236}">
                <a16:creationId xmlns:a16="http://schemas.microsoft.com/office/drawing/2014/main" id="{1DD7F86B-E23F-6EAD-FA78-4FD60FEDE616}"/>
              </a:ext>
            </a:extLst>
          </p:cNvPr>
          <p:cNvSpPr/>
          <p:nvPr/>
        </p:nvSpPr>
        <p:spPr>
          <a:xfrm>
            <a:off x="5210176" y="334744"/>
            <a:ext cx="6552058"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Les </a:t>
            </a:r>
            <a:r>
              <a:rPr lang="en-US" sz="4800" b="1" cap="none" spc="0" dirty="0" err="1">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réseaux</a:t>
            </a:r>
            <a:r>
              <a:rPr lang="en-US" sz="48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 </a:t>
            </a:r>
            <a:r>
              <a:rPr lang="en-US" sz="4800" b="1" cap="none" spc="0" dirty="0" err="1">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virtuelles</a:t>
            </a:r>
            <a:endParaRPr lang="en-US" sz="48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p:txBody>
      </p:sp>
    </p:spTree>
    <p:extLst>
      <p:ext uri="{BB962C8B-B14F-4D97-AF65-F5344CB8AC3E}">
        <p14:creationId xmlns:p14="http://schemas.microsoft.com/office/powerpoint/2010/main" val="360900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466184"/>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AFAF271-0F06-1155-0B05-4180AE01BFBA}"/>
              </a:ext>
            </a:extLst>
          </p:cNvPr>
          <p:cNvSpPr txBox="1"/>
          <p:nvPr/>
        </p:nvSpPr>
        <p:spPr>
          <a:xfrm>
            <a:off x="5600288" y="289838"/>
            <a:ext cx="2480166" cy="454292"/>
          </a:xfrm>
          <a:prstGeom prst="rect">
            <a:avLst/>
          </a:prstGeom>
          <a:noFill/>
        </p:spPr>
        <p:txBody>
          <a:bodyPr wrap="none" rtlCol="0">
            <a:spAutoFit/>
          </a:bodyPr>
          <a:lstStyle/>
          <a:p>
            <a:pPr defTabSz="448056">
              <a:spcAft>
                <a:spcPts val="600"/>
              </a:spcAft>
            </a:pPr>
            <a:r>
              <a:rPr lang="fr-FR" sz="2352" b="1" kern="1200" dirty="0">
                <a:solidFill>
                  <a:schemeClr val="bg2"/>
                </a:solidFill>
                <a:latin typeface="+mn-lt"/>
                <a:ea typeface="+mn-ea"/>
                <a:cs typeface="+mn-cs"/>
              </a:rPr>
              <a:t>Votre fil rouge ?</a:t>
            </a:r>
          </a:p>
        </p:txBody>
      </p:sp>
      <p:pic>
        <p:nvPicPr>
          <p:cNvPr id="4098" name="Picture 2" descr="Le Fil Rouge - Escape Game Nomade à Paris - 30119">
            <a:extLst>
              <a:ext uri="{FF2B5EF4-FFF2-40B4-BE49-F238E27FC236}">
                <a16:creationId xmlns:a16="http://schemas.microsoft.com/office/drawing/2014/main" id="{5373D1A2-AB9E-8927-7844-3C6688797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260" y="1508005"/>
            <a:ext cx="5118299" cy="272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45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466184"/>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F7E5C559-177B-FCD2-CB16-2D34A4B234C4}"/>
              </a:ext>
            </a:extLst>
          </p:cNvPr>
          <p:cNvSpPr txBox="1"/>
          <p:nvPr/>
        </p:nvSpPr>
        <p:spPr>
          <a:xfrm>
            <a:off x="5600288" y="289838"/>
            <a:ext cx="6497291" cy="6598922"/>
          </a:xfrm>
          <a:prstGeom prst="rect">
            <a:avLst/>
          </a:prstGeom>
          <a:noFill/>
        </p:spPr>
        <p:txBody>
          <a:bodyPr wrap="none" rtlCol="0">
            <a:spAutoFit/>
          </a:bodyPr>
          <a:lstStyle/>
          <a:p>
            <a:pPr defTabSz="448056">
              <a:spcAft>
                <a:spcPts val="600"/>
              </a:spcAft>
            </a:pPr>
            <a:r>
              <a:rPr lang="fr-FR" sz="2352" b="1" dirty="0">
                <a:solidFill>
                  <a:schemeClr val="bg2"/>
                </a:solidFill>
              </a:rPr>
              <a:t>4</a:t>
            </a:r>
            <a:r>
              <a:rPr lang="fr-FR" sz="2352" b="1" kern="1200" dirty="0">
                <a:solidFill>
                  <a:schemeClr val="bg2"/>
                </a:solidFill>
                <a:latin typeface="+mn-lt"/>
                <a:ea typeface="+mn-ea"/>
                <a:cs typeface="+mn-cs"/>
              </a:rPr>
              <a:t>. Les sujets du jour &gt; 9 Mars 2023</a:t>
            </a: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(Présentation du module 20min)</a:t>
            </a:r>
          </a:p>
          <a:p>
            <a:pPr marL="342900" indent="-342900" defTabSz="448056">
              <a:spcAft>
                <a:spcPts val="600"/>
              </a:spcAft>
              <a:buFont typeface="Arial" panose="020B0604020202020204" pitchFamily="34" charset="0"/>
              <a:buChar char="•"/>
            </a:pPr>
            <a:r>
              <a:rPr lang="fr-FR" sz="2352" b="1" dirty="0">
                <a:solidFill>
                  <a:schemeClr val="bg2"/>
                </a:solidFill>
              </a:rPr>
              <a:t>(fil rouge 20min)</a:t>
            </a: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Le Cloud </a:t>
            </a:r>
            <a:r>
              <a:rPr lang="fr-FR" sz="2352" b="1" kern="1200" dirty="0" err="1">
                <a:solidFill>
                  <a:schemeClr val="bg2"/>
                </a:solidFill>
                <a:latin typeface="+mn-lt"/>
                <a:ea typeface="+mn-ea"/>
                <a:cs typeface="+mn-cs"/>
              </a:rPr>
              <a:t>Computing</a:t>
            </a:r>
            <a:r>
              <a:rPr lang="fr-FR" sz="2352" b="1" kern="1200" dirty="0">
                <a:solidFill>
                  <a:schemeClr val="bg2"/>
                </a:solidFill>
                <a:latin typeface="+mn-lt"/>
                <a:ea typeface="+mn-ea"/>
                <a:cs typeface="+mn-cs"/>
              </a:rPr>
              <a:t> 1h15</a:t>
            </a:r>
          </a:p>
          <a:p>
            <a:pPr marL="342900" indent="-342900" defTabSz="448056">
              <a:spcAft>
                <a:spcPts val="600"/>
              </a:spcAft>
              <a:buFont typeface="Arial" panose="020B0604020202020204" pitchFamily="34" charset="0"/>
              <a:buChar char="•"/>
            </a:pPr>
            <a:r>
              <a:rPr lang="fr-FR" sz="2352" b="1" dirty="0">
                <a:solidFill>
                  <a:schemeClr val="bg2"/>
                </a:solidFill>
              </a:rPr>
              <a:t>Pause 20 min</a:t>
            </a: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Le Cloud Netwo</a:t>
            </a:r>
            <a:r>
              <a:rPr lang="fr-FR" sz="2352" b="1" dirty="0">
                <a:solidFill>
                  <a:schemeClr val="bg2"/>
                </a:solidFill>
              </a:rPr>
              <a:t>rking 1h15</a:t>
            </a:r>
          </a:p>
          <a:p>
            <a:pPr marL="342900" indent="-342900" defTabSz="448056">
              <a:spcAft>
                <a:spcPts val="600"/>
              </a:spcAft>
              <a:buFont typeface="Arial" panose="020B0604020202020204" pitchFamily="34" charset="0"/>
              <a:buChar char="•"/>
            </a:pPr>
            <a:r>
              <a:rPr lang="fr-FR" sz="2352" b="1" dirty="0">
                <a:solidFill>
                  <a:schemeClr val="bg2"/>
                </a:solidFill>
              </a:rPr>
              <a:t>Questions/Réponses 20 min</a:t>
            </a: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endParaRPr lang="fr-FR" sz="2352" b="1" dirty="0">
              <a:solidFill>
                <a:schemeClr val="bg2"/>
              </a:solidFill>
            </a:endParaRPr>
          </a:p>
          <a:p>
            <a:pPr defTabSz="448056">
              <a:spcAft>
                <a:spcPts val="600"/>
              </a:spcAft>
            </a:pPr>
            <a:r>
              <a:rPr lang="fr-FR" sz="2352" b="1" dirty="0">
                <a:solidFill>
                  <a:schemeClr val="bg2"/>
                </a:solidFill>
              </a:rPr>
              <a:t>Remise à niveau de vos connaissances sur </a:t>
            </a:r>
          </a:p>
          <a:p>
            <a:pPr defTabSz="448056">
              <a:spcAft>
                <a:spcPts val="600"/>
              </a:spcAft>
            </a:pPr>
            <a:r>
              <a:rPr lang="fr-FR" sz="2352" b="1" dirty="0">
                <a:solidFill>
                  <a:schemeClr val="bg2"/>
                </a:solidFill>
              </a:rPr>
              <a:t>le sujet du Cloud Computing et début de </a:t>
            </a:r>
          </a:p>
          <a:p>
            <a:pPr defTabSz="448056">
              <a:spcAft>
                <a:spcPts val="600"/>
              </a:spcAft>
            </a:pPr>
            <a:r>
              <a:rPr lang="fr-FR" sz="2352" b="1" dirty="0">
                <a:solidFill>
                  <a:schemeClr val="bg2"/>
                </a:solidFill>
              </a:rPr>
              <a:t>présentation du Cloud Networking</a:t>
            </a:r>
          </a:p>
          <a:p>
            <a:pPr defTabSz="448056">
              <a:spcAft>
                <a:spcPts val="600"/>
              </a:spcAft>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p:txBody>
      </p:sp>
    </p:spTree>
    <p:extLst>
      <p:ext uri="{BB962C8B-B14F-4D97-AF65-F5344CB8AC3E}">
        <p14:creationId xmlns:p14="http://schemas.microsoft.com/office/powerpoint/2010/main" val="11995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466184"/>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F7E5C559-177B-FCD2-CB16-2D34A4B234C4}"/>
              </a:ext>
            </a:extLst>
          </p:cNvPr>
          <p:cNvSpPr txBox="1"/>
          <p:nvPr/>
        </p:nvSpPr>
        <p:spPr>
          <a:xfrm>
            <a:off x="5600288" y="289838"/>
            <a:ext cx="6497291" cy="6160020"/>
          </a:xfrm>
          <a:prstGeom prst="rect">
            <a:avLst/>
          </a:prstGeom>
          <a:noFill/>
        </p:spPr>
        <p:txBody>
          <a:bodyPr wrap="none" rtlCol="0">
            <a:spAutoFit/>
          </a:bodyPr>
          <a:lstStyle/>
          <a:p>
            <a:pPr defTabSz="448056">
              <a:spcAft>
                <a:spcPts val="600"/>
              </a:spcAft>
            </a:pPr>
            <a:r>
              <a:rPr lang="fr-FR" sz="2352" b="1" dirty="0">
                <a:solidFill>
                  <a:schemeClr val="bg2"/>
                </a:solidFill>
              </a:rPr>
              <a:t>4</a:t>
            </a:r>
            <a:r>
              <a:rPr lang="fr-FR" sz="2352" b="1" kern="1200" dirty="0">
                <a:solidFill>
                  <a:schemeClr val="bg2"/>
                </a:solidFill>
                <a:latin typeface="+mn-lt"/>
                <a:ea typeface="+mn-ea"/>
                <a:cs typeface="+mn-cs"/>
              </a:rPr>
              <a:t>. Les sujets du jour &gt; 9 Mars 2023</a:t>
            </a: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(Présentation du module 20min)</a:t>
            </a: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Le Cloud </a:t>
            </a:r>
            <a:r>
              <a:rPr lang="fr-FR" sz="2352" b="1" kern="1200" dirty="0" err="1">
                <a:solidFill>
                  <a:schemeClr val="bg2"/>
                </a:solidFill>
                <a:latin typeface="+mn-lt"/>
                <a:ea typeface="+mn-ea"/>
                <a:cs typeface="+mn-cs"/>
              </a:rPr>
              <a:t>Computing</a:t>
            </a:r>
            <a:r>
              <a:rPr lang="fr-FR" sz="2352" b="1" kern="1200" dirty="0">
                <a:solidFill>
                  <a:schemeClr val="bg2"/>
                </a:solidFill>
                <a:latin typeface="+mn-lt"/>
                <a:ea typeface="+mn-ea"/>
                <a:cs typeface="+mn-cs"/>
              </a:rPr>
              <a:t> 1h20</a:t>
            </a:r>
          </a:p>
          <a:p>
            <a:pPr marL="342900" indent="-342900" defTabSz="448056">
              <a:spcAft>
                <a:spcPts val="600"/>
              </a:spcAft>
              <a:buFont typeface="Arial" panose="020B0604020202020204" pitchFamily="34" charset="0"/>
              <a:buChar char="•"/>
            </a:pPr>
            <a:r>
              <a:rPr lang="fr-FR" sz="2352" b="1" dirty="0">
                <a:solidFill>
                  <a:schemeClr val="bg2"/>
                </a:solidFill>
              </a:rPr>
              <a:t>Pause 25 min</a:t>
            </a: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Le Cloud Netwo</a:t>
            </a:r>
            <a:r>
              <a:rPr lang="fr-FR" sz="2352" b="1" dirty="0">
                <a:solidFill>
                  <a:schemeClr val="bg2"/>
                </a:solidFill>
              </a:rPr>
              <a:t>rking 1h20</a:t>
            </a:r>
          </a:p>
          <a:p>
            <a:pPr marL="342900" indent="-342900" defTabSz="448056">
              <a:spcAft>
                <a:spcPts val="600"/>
              </a:spcAft>
              <a:buFont typeface="Arial" panose="020B0604020202020204" pitchFamily="34" charset="0"/>
              <a:buChar char="•"/>
            </a:pPr>
            <a:r>
              <a:rPr lang="fr-FR" sz="2352" b="1" dirty="0">
                <a:solidFill>
                  <a:schemeClr val="bg2"/>
                </a:solidFill>
              </a:rPr>
              <a:t>Questions/Réponses 20 min</a:t>
            </a: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endParaRPr lang="fr-FR" sz="2352" b="1" dirty="0">
              <a:solidFill>
                <a:schemeClr val="bg2"/>
              </a:solidFill>
            </a:endParaRPr>
          </a:p>
          <a:p>
            <a:pPr defTabSz="448056">
              <a:spcAft>
                <a:spcPts val="600"/>
              </a:spcAft>
            </a:pPr>
            <a:r>
              <a:rPr lang="fr-FR" sz="2352" b="1" dirty="0">
                <a:solidFill>
                  <a:schemeClr val="bg2"/>
                </a:solidFill>
              </a:rPr>
              <a:t>Remise à niveau de vos connaissances sur </a:t>
            </a:r>
          </a:p>
          <a:p>
            <a:pPr defTabSz="448056">
              <a:spcAft>
                <a:spcPts val="600"/>
              </a:spcAft>
            </a:pPr>
            <a:r>
              <a:rPr lang="fr-FR" sz="2352" b="1" dirty="0">
                <a:solidFill>
                  <a:schemeClr val="bg2"/>
                </a:solidFill>
              </a:rPr>
              <a:t>le sujet du Cloud Computing et début de </a:t>
            </a:r>
          </a:p>
          <a:p>
            <a:pPr defTabSz="448056">
              <a:spcAft>
                <a:spcPts val="600"/>
              </a:spcAft>
            </a:pPr>
            <a:r>
              <a:rPr lang="fr-FR" sz="2352" b="1" dirty="0">
                <a:solidFill>
                  <a:schemeClr val="bg2"/>
                </a:solidFill>
              </a:rPr>
              <a:t>présentation du Cloud Networking</a:t>
            </a:r>
          </a:p>
          <a:p>
            <a:pPr defTabSz="448056">
              <a:spcAft>
                <a:spcPts val="600"/>
              </a:spcAft>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p:txBody>
      </p:sp>
      <p:pic>
        <p:nvPicPr>
          <p:cNvPr id="4" name="Image 3">
            <a:extLst>
              <a:ext uri="{FF2B5EF4-FFF2-40B4-BE49-F238E27FC236}">
                <a16:creationId xmlns:a16="http://schemas.microsoft.com/office/drawing/2014/main" id="{2F457489-688B-C190-52E3-1BA8CC6D518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3636" y="4912196"/>
            <a:ext cx="1391961" cy="1391961"/>
          </a:xfrm>
          <a:prstGeom prst="rect">
            <a:avLst/>
          </a:prstGeom>
        </p:spPr>
      </p:pic>
      <p:pic>
        <p:nvPicPr>
          <p:cNvPr id="5" name="Image 4">
            <a:extLst>
              <a:ext uri="{FF2B5EF4-FFF2-40B4-BE49-F238E27FC236}">
                <a16:creationId xmlns:a16="http://schemas.microsoft.com/office/drawing/2014/main" id="{D16D12A7-FBA3-BCA8-C556-0B3BDE82044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31320" y="4875086"/>
            <a:ext cx="1391960" cy="1391960"/>
          </a:xfrm>
          <a:prstGeom prst="rect">
            <a:avLst/>
          </a:prstGeom>
        </p:spPr>
      </p:pic>
    </p:spTree>
    <p:extLst>
      <p:ext uri="{BB962C8B-B14F-4D97-AF65-F5344CB8AC3E}">
        <p14:creationId xmlns:p14="http://schemas.microsoft.com/office/powerpoint/2010/main" val="199719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6C5A2575-B45B-0152-E5E6-813985744BE5}"/>
              </a:ext>
            </a:extLst>
          </p:cNvPr>
          <p:cNvSpPr txBox="1"/>
          <p:nvPr/>
        </p:nvSpPr>
        <p:spPr>
          <a:xfrm>
            <a:off x="1571626" y="289838"/>
            <a:ext cx="3571874" cy="1332096"/>
          </a:xfrm>
          <a:prstGeom prst="rect">
            <a:avLst/>
          </a:prstGeom>
          <a:noFill/>
        </p:spPr>
        <p:txBody>
          <a:bodyPr wrap="square" rtlCol="0">
            <a:spAutoFit/>
          </a:bodyPr>
          <a:lstStyle/>
          <a:p>
            <a:pPr defTabSz="448056">
              <a:spcAft>
                <a:spcPts val="600"/>
              </a:spcAft>
            </a:pPr>
            <a:r>
              <a:rPr lang="fr-FR" sz="2352" b="1" kern="1200" dirty="0">
                <a:solidFill>
                  <a:schemeClr val="bg2"/>
                </a:solidFill>
                <a:latin typeface="+mn-lt"/>
                <a:ea typeface="+mn-ea"/>
                <a:cs typeface="+mn-cs"/>
              </a:rPr>
              <a:t>Le Cloud Computing</a:t>
            </a:r>
            <a:endParaRPr lang="fr-FR" sz="2352" b="1" dirty="0">
              <a:solidFill>
                <a:schemeClr val="bg2"/>
              </a:solidFill>
            </a:endParaRPr>
          </a:p>
          <a:p>
            <a:pPr defTabSz="448056">
              <a:spcAft>
                <a:spcPts val="600"/>
              </a:spcAft>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p:txBody>
      </p:sp>
      <p:pic>
        <p:nvPicPr>
          <p:cNvPr id="5" name="Image 4">
            <a:extLst>
              <a:ext uri="{FF2B5EF4-FFF2-40B4-BE49-F238E27FC236}">
                <a16:creationId xmlns:a16="http://schemas.microsoft.com/office/drawing/2014/main" id="{E6D89151-CDF5-A970-66D2-508021E3E2DC}"/>
              </a:ext>
            </a:extLst>
          </p:cNvPr>
          <p:cNvPicPr>
            <a:picLocks noChangeAspect="1"/>
          </p:cNvPicPr>
          <p:nvPr/>
        </p:nvPicPr>
        <p:blipFill>
          <a:blip r:embed="rId3"/>
          <a:stretch>
            <a:fillRect/>
          </a:stretch>
        </p:blipFill>
        <p:spPr>
          <a:xfrm>
            <a:off x="4507707" y="1057506"/>
            <a:ext cx="7224712" cy="4127481"/>
          </a:xfrm>
          <a:prstGeom prst="rect">
            <a:avLst/>
          </a:prstGeom>
        </p:spPr>
      </p:pic>
      <p:sp>
        <p:nvSpPr>
          <p:cNvPr id="6" name="ZoneTexte 5">
            <a:extLst>
              <a:ext uri="{FF2B5EF4-FFF2-40B4-BE49-F238E27FC236}">
                <a16:creationId xmlns:a16="http://schemas.microsoft.com/office/drawing/2014/main" id="{8BE61A94-A64E-B43B-3E4A-1D59F9F32E63}"/>
              </a:ext>
            </a:extLst>
          </p:cNvPr>
          <p:cNvSpPr txBox="1"/>
          <p:nvPr/>
        </p:nvSpPr>
        <p:spPr>
          <a:xfrm>
            <a:off x="2639482" y="5839251"/>
            <a:ext cx="7971368" cy="830997"/>
          </a:xfrm>
          <a:prstGeom prst="rect">
            <a:avLst/>
          </a:prstGeom>
          <a:noFill/>
        </p:spPr>
        <p:txBody>
          <a:bodyPr wrap="square">
            <a:spAutoFit/>
          </a:bodyPr>
          <a:lstStyle/>
          <a:p>
            <a:r>
              <a:rPr lang="fr-FR" sz="2400" b="1" dirty="0"/>
              <a:t>Présentation du Cloud </a:t>
            </a:r>
            <a:r>
              <a:rPr lang="fr-FR" sz="2400" b="1" dirty="0" err="1"/>
              <a:t>Computing</a:t>
            </a:r>
            <a:r>
              <a:rPr lang="fr-FR" sz="2400" b="1" dirty="0"/>
              <a:t> pour le Néo </a:t>
            </a:r>
            <a:r>
              <a:rPr lang="fr-FR" sz="2400" b="1" dirty="0" err="1"/>
              <a:t>Squadiens</a:t>
            </a:r>
            <a:r>
              <a:rPr lang="fr-FR" sz="2400" b="1" dirty="0"/>
              <a:t>, jeunes embauches.</a:t>
            </a:r>
          </a:p>
        </p:txBody>
      </p:sp>
      <p:sp>
        <p:nvSpPr>
          <p:cNvPr id="7" name="ZoneTexte 6">
            <a:extLst>
              <a:ext uri="{FF2B5EF4-FFF2-40B4-BE49-F238E27FC236}">
                <a16:creationId xmlns:a16="http://schemas.microsoft.com/office/drawing/2014/main" id="{9E578500-2CB0-FD1F-98A6-52FA904A9C70}"/>
              </a:ext>
            </a:extLst>
          </p:cNvPr>
          <p:cNvSpPr txBox="1"/>
          <p:nvPr/>
        </p:nvSpPr>
        <p:spPr>
          <a:xfrm>
            <a:off x="459581" y="2710199"/>
            <a:ext cx="3047208" cy="461665"/>
          </a:xfrm>
          <a:prstGeom prst="rect">
            <a:avLst/>
          </a:prstGeom>
          <a:noFill/>
        </p:spPr>
        <p:txBody>
          <a:bodyPr wrap="square">
            <a:spAutoFit/>
          </a:bodyPr>
          <a:lstStyle/>
          <a:p>
            <a:r>
              <a:rPr lang="fr-FR" sz="2400" b="1" dirty="0">
                <a:solidFill>
                  <a:schemeClr val="bg2">
                    <a:lumMod val="75000"/>
                  </a:schemeClr>
                </a:solidFill>
              </a:rPr>
              <a:t>En 1h20 pour vous !</a:t>
            </a:r>
          </a:p>
        </p:txBody>
      </p:sp>
    </p:spTree>
    <p:extLst>
      <p:ext uri="{BB962C8B-B14F-4D97-AF65-F5344CB8AC3E}">
        <p14:creationId xmlns:p14="http://schemas.microsoft.com/office/powerpoint/2010/main" val="229482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6C5A2575-B45B-0152-E5E6-813985744BE5}"/>
              </a:ext>
            </a:extLst>
          </p:cNvPr>
          <p:cNvSpPr txBox="1"/>
          <p:nvPr/>
        </p:nvSpPr>
        <p:spPr>
          <a:xfrm>
            <a:off x="1571626" y="289838"/>
            <a:ext cx="3571874" cy="1332096"/>
          </a:xfrm>
          <a:prstGeom prst="rect">
            <a:avLst/>
          </a:prstGeom>
          <a:noFill/>
        </p:spPr>
        <p:txBody>
          <a:bodyPr wrap="square" rtlCol="0">
            <a:spAutoFit/>
          </a:bodyPr>
          <a:lstStyle/>
          <a:p>
            <a:pPr defTabSz="448056">
              <a:spcAft>
                <a:spcPts val="600"/>
              </a:spcAft>
            </a:pPr>
            <a:r>
              <a:rPr lang="fr-FR" sz="2352" b="1" kern="1200" dirty="0">
                <a:solidFill>
                  <a:schemeClr val="bg2"/>
                </a:solidFill>
                <a:latin typeface="+mn-lt"/>
                <a:ea typeface="+mn-ea"/>
                <a:cs typeface="+mn-cs"/>
              </a:rPr>
              <a:t>Le Cloud Networking</a:t>
            </a:r>
            <a:endParaRPr lang="fr-FR" sz="2352" b="1" dirty="0">
              <a:solidFill>
                <a:schemeClr val="bg2"/>
              </a:solidFill>
            </a:endParaRPr>
          </a:p>
          <a:p>
            <a:pPr defTabSz="448056">
              <a:spcAft>
                <a:spcPts val="600"/>
              </a:spcAft>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p:txBody>
      </p:sp>
      <p:pic>
        <p:nvPicPr>
          <p:cNvPr id="3074" name="Picture 2" descr="Complete Guide to Cloud Networking Services - PEI">
            <a:extLst>
              <a:ext uri="{FF2B5EF4-FFF2-40B4-BE49-F238E27FC236}">
                <a16:creationId xmlns:a16="http://schemas.microsoft.com/office/drawing/2014/main" id="{8E4CEFD3-1697-43F9-CFDB-5C713E163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138" y="886458"/>
            <a:ext cx="6924675" cy="460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67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5" name="ZoneTexte 4">
            <a:extLst>
              <a:ext uri="{FF2B5EF4-FFF2-40B4-BE49-F238E27FC236}">
                <a16:creationId xmlns:a16="http://schemas.microsoft.com/office/drawing/2014/main" id="{0274E61A-4F3D-78C0-C4B3-F4CB0A93BECE}"/>
              </a:ext>
            </a:extLst>
          </p:cNvPr>
          <p:cNvSpPr txBox="1"/>
          <p:nvPr/>
        </p:nvSpPr>
        <p:spPr>
          <a:xfrm>
            <a:off x="3059906" y="58847"/>
            <a:ext cx="8027194" cy="1200329"/>
          </a:xfrm>
          <a:prstGeom prst="rect">
            <a:avLst/>
          </a:prstGeom>
          <a:noFill/>
        </p:spPr>
        <p:txBody>
          <a:bodyPr wrap="square">
            <a:spAutoFit/>
          </a:bodyPr>
          <a:lstStyle/>
          <a:p>
            <a:r>
              <a:rPr lang="fr-FR" dirty="0">
                <a:solidFill>
                  <a:schemeClr val="bg1"/>
                </a:solidFill>
              </a:rPr>
              <a:t>I. Les réseaux dans le Cloud :</a:t>
            </a:r>
          </a:p>
          <a:p>
            <a:r>
              <a:rPr lang="fr-FR" dirty="0">
                <a:solidFill>
                  <a:schemeClr val="bg1"/>
                </a:solidFill>
              </a:rPr>
              <a:t>• Architecture et topologie des réseaux dans le Cloud</a:t>
            </a:r>
          </a:p>
          <a:p>
            <a:r>
              <a:rPr lang="fr-FR" dirty="0">
                <a:solidFill>
                  <a:schemeClr val="bg1"/>
                </a:solidFill>
              </a:rPr>
              <a:t>• Virtualisation des réseaux</a:t>
            </a:r>
          </a:p>
          <a:p>
            <a:r>
              <a:rPr lang="fr-FR" dirty="0">
                <a:solidFill>
                  <a:schemeClr val="bg1"/>
                </a:solidFill>
              </a:rPr>
              <a:t>• Différence entre les réseaux traditionnels et les réseaux Cloud</a:t>
            </a:r>
          </a:p>
        </p:txBody>
      </p:sp>
    </p:spTree>
    <p:extLst>
      <p:ext uri="{BB962C8B-B14F-4D97-AF65-F5344CB8AC3E}">
        <p14:creationId xmlns:p14="http://schemas.microsoft.com/office/powerpoint/2010/main" val="24894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pic>
        <p:nvPicPr>
          <p:cNvPr id="6" name="Picture 2" descr="Schéma réseau – PAWOED.EU">
            <a:extLst>
              <a:ext uri="{FF2B5EF4-FFF2-40B4-BE49-F238E27FC236}">
                <a16:creationId xmlns:a16="http://schemas.microsoft.com/office/drawing/2014/main" id="{500A920E-3EA8-C2C2-7286-A1DF89C0B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396" y="188712"/>
            <a:ext cx="8181975" cy="519363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C59C104-0B18-8CCC-3360-68A3B8F9FDE0}"/>
              </a:ext>
            </a:extLst>
          </p:cNvPr>
          <p:cNvSpPr txBox="1"/>
          <p:nvPr/>
        </p:nvSpPr>
        <p:spPr>
          <a:xfrm>
            <a:off x="2639482" y="5839251"/>
            <a:ext cx="7971368" cy="461665"/>
          </a:xfrm>
          <a:prstGeom prst="rect">
            <a:avLst/>
          </a:prstGeom>
          <a:noFill/>
        </p:spPr>
        <p:txBody>
          <a:bodyPr wrap="square">
            <a:spAutoFit/>
          </a:bodyPr>
          <a:lstStyle/>
          <a:p>
            <a:r>
              <a:rPr lang="fr-FR" sz="2400" b="1" dirty="0"/>
              <a:t>Schéma réseau traditionnel d’un Lycée</a:t>
            </a:r>
          </a:p>
        </p:txBody>
      </p:sp>
    </p:spTree>
    <p:extLst>
      <p:ext uri="{BB962C8B-B14F-4D97-AF65-F5344CB8AC3E}">
        <p14:creationId xmlns:p14="http://schemas.microsoft.com/office/powerpoint/2010/main" val="756151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dirty="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dirty="0">
                <a:solidFill>
                  <a:schemeClr val="tx1"/>
                </a:solidFill>
                <a:latin typeface="+mn-lt"/>
                <a:ea typeface="+mn-ea"/>
                <a:cs typeface="+mn-cs"/>
              </a:rPr>
              <a:t>Les sujets abordés</a:t>
            </a:r>
            <a:endParaRPr lang="fr-FR" sz="2400" dirty="0"/>
          </a:p>
        </p:txBody>
      </p:sp>
      <p:pic>
        <p:nvPicPr>
          <p:cNvPr id="6" name="Picture 2" descr="Diagramme montrant un exemple de topologie de réseau hub-and-spoke.">
            <a:extLst>
              <a:ext uri="{FF2B5EF4-FFF2-40B4-BE49-F238E27FC236}">
                <a16:creationId xmlns:a16="http://schemas.microsoft.com/office/drawing/2014/main" id="{A60EB1EF-4FB8-5CF4-5842-9A3BB022B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1698" y="28576"/>
            <a:ext cx="6877050" cy="54483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2CFF08AF-E2CC-05EB-9E36-DB8A820B8001}"/>
              </a:ext>
            </a:extLst>
          </p:cNvPr>
          <p:cNvSpPr txBox="1"/>
          <p:nvPr/>
        </p:nvSpPr>
        <p:spPr>
          <a:xfrm>
            <a:off x="2639482" y="5839251"/>
            <a:ext cx="7971368" cy="830997"/>
          </a:xfrm>
          <a:prstGeom prst="rect">
            <a:avLst/>
          </a:prstGeom>
          <a:noFill/>
        </p:spPr>
        <p:txBody>
          <a:bodyPr wrap="square">
            <a:spAutoFit/>
          </a:bodyPr>
          <a:lstStyle/>
          <a:p>
            <a:r>
              <a:rPr lang="fr-FR" sz="2400" b="1" dirty="0"/>
              <a:t>Architecture et topologie des réseaux dans le Cloud</a:t>
            </a:r>
          </a:p>
          <a:p>
            <a:r>
              <a:rPr lang="fr-FR" sz="2400" b="1" dirty="0"/>
              <a:t>Hub and </a:t>
            </a:r>
            <a:r>
              <a:rPr lang="fr-FR" sz="2400" b="1" dirty="0" err="1"/>
              <a:t>Spoke</a:t>
            </a:r>
            <a:r>
              <a:rPr lang="fr-FR" sz="2400" b="1" dirty="0"/>
              <a:t> sur Azure</a:t>
            </a:r>
          </a:p>
        </p:txBody>
      </p:sp>
    </p:spTree>
    <p:extLst>
      <p:ext uri="{BB962C8B-B14F-4D97-AF65-F5344CB8AC3E}">
        <p14:creationId xmlns:p14="http://schemas.microsoft.com/office/powerpoint/2010/main" val="642613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pic>
        <p:nvPicPr>
          <p:cNvPr id="2050" name="Picture 2">
            <a:extLst>
              <a:ext uri="{FF2B5EF4-FFF2-40B4-BE49-F238E27FC236}">
                <a16:creationId xmlns:a16="http://schemas.microsoft.com/office/drawing/2014/main" id="{B4F11988-F384-27C7-0417-6A9553DEF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1" y="89955"/>
            <a:ext cx="9277350" cy="53911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4E6A840-2BF6-2AE3-F5A5-245EAD1A82AA}"/>
              </a:ext>
            </a:extLst>
          </p:cNvPr>
          <p:cNvSpPr txBox="1"/>
          <p:nvPr/>
        </p:nvSpPr>
        <p:spPr>
          <a:xfrm>
            <a:off x="2639482" y="5839251"/>
            <a:ext cx="7971368" cy="830997"/>
          </a:xfrm>
          <a:prstGeom prst="rect">
            <a:avLst/>
          </a:prstGeom>
          <a:noFill/>
        </p:spPr>
        <p:txBody>
          <a:bodyPr wrap="square">
            <a:spAutoFit/>
          </a:bodyPr>
          <a:lstStyle/>
          <a:p>
            <a:r>
              <a:rPr lang="fr-FR" sz="2400" b="1" dirty="0"/>
              <a:t>Architecture et topologie des réseaux dans le Cloud</a:t>
            </a:r>
          </a:p>
          <a:p>
            <a:r>
              <a:rPr lang="fr-FR" sz="2400" b="1" dirty="0"/>
              <a:t>Architecture AWS</a:t>
            </a:r>
          </a:p>
        </p:txBody>
      </p:sp>
    </p:spTree>
    <p:extLst>
      <p:ext uri="{BB962C8B-B14F-4D97-AF65-F5344CB8AC3E}">
        <p14:creationId xmlns:p14="http://schemas.microsoft.com/office/powerpoint/2010/main" val="2661883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560594" cy="1754326"/>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Sécurité : Comment sécuriser les données dans le Cloud ?</a:t>
            </a:r>
          </a:p>
          <a:p>
            <a:r>
              <a:rPr lang="fr-FR" b="1" dirty="0">
                <a:solidFill>
                  <a:schemeClr val="bg1"/>
                </a:solidFill>
              </a:rPr>
              <a:t>• Sécurité : Comment sécuriser les données avec le Cloud Networking ?</a:t>
            </a:r>
          </a:p>
          <a:p>
            <a:r>
              <a:rPr lang="fr-FR" b="1" dirty="0">
                <a:solidFill>
                  <a:schemeClr val="bg1"/>
                </a:solidFill>
              </a:rPr>
              <a:t>• Latence : Comment gérer la latence dans le Cloud ?</a:t>
            </a:r>
          </a:p>
          <a:p>
            <a:r>
              <a:rPr lang="fr-FR" b="1" dirty="0">
                <a:solidFill>
                  <a:schemeClr val="bg1"/>
                </a:solidFill>
              </a:rPr>
              <a:t>• Fiabilité : Comment assurer la fiabilité du Cloud ?</a:t>
            </a:r>
          </a:p>
        </p:txBody>
      </p:sp>
    </p:spTree>
    <p:extLst>
      <p:ext uri="{BB962C8B-B14F-4D97-AF65-F5344CB8AC3E}">
        <p14:creationId xmlns:p14="http://schemas.microsoft.com/office/powerpoint/2010/main" val="3694464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466184"/>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Rectangle 2">
            <a:extLst>
              <a:ext uri="{FF2B5EF4-FFF2-40B4-BE49-F238E27FC236}">
                <a16:creationId xmlns:a16="http://schemas.microsoft.com/office/drawing/2014/main" id="{1DD7F86B-E23F-6EAD-FA78-4FD60FEDE616}"/>
              </a:ext>
            </a:extLst>
          </p:cNvPr>
          <p:cNvSpPr/>
          <p:nvPr/>
        </p:nvSpPr>
        <p:spPr>
          <a:xfrm>
            <a:off x="5210176" y="334744"/>
            <a:ext cx="6552058"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Les </a:t>
            </a:r>
            <a:r>
              <a:rPr lang="en-US" sz="4800" b="1" cap="none" spc="0" dirty="0" err="1">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réseaux</a:t>
            </a:r>
            <a:r>
              <a:rPr lang="en-US" sz="48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 </a:t>
            </a:r>
            <a:r>
              <a:rPr lang="en-US" sz="4800" b="1" cap="none" spc="0" dirty="0" err="1">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rPr>
              <a:t>virtuelles</a:t>
            </a:r>
            <a:endParaRPr lang="en-US" sz="4800" b="1" cap="none" spc="0"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j-lt"/>
              <a:ea typeface="+mj-ea"/>
              <a:cs typeface="+mj-cs"/>
            </a:endParaRPr>
          </a:p>
        </p:txBody>
      </p:sp>
      <p:sp>
        <p:nvSpPr>
          <p:cNvPr id="4" name="ZoneTexte 3">
            <a:extLst>
              <a:ext uri="{FF2B5EF4-FFF2-40B4-BE49-F238E27FC236}">
                <a16:creationId xmlns:a16="http://schemas.microsoft.com/office/drawing/2014/main" id="{19224EC0-CA19-CDCB-6DCF-6D3BE42F179F}"/>
              </a:ext>
            </a:extLst>
          </p:cNvPr>
          <p:cNvSpPr txBox="1"/>
          <p:nvPr/>
        </p:nvSpPr>
        <p:spPr>
          <a:xfrm>
            <a:off x="4562062" y="1785958"/>
            <a:ext cx="8117912" cy="3018134"/>
          </a:xfrm>
          <a:prstGeom prst="rect">
            <a:avLst/>
          </a:prstGeom>
          <a:noFill/>
        </p:spPr>
        <p:txBody>
          <a:bodyPr wrap="square" rtlCol="0">
            <a:spAutoFit/>
          </a:bodyPr>
          <a:lstStyle/>
          <a:p>
            <a:pPr defTabSz="448056">
              <a:spcAft>
                <a:spcPts val="600"/>
              </a:spcAft>
            </a:pPr>
            <a:r>
              <a:rPr lang="fr-FR" sz="2352" b="1" dirty="0">
                <a:solidFill>
                  <a:schemeClr val="bg2"/>
                </a:solidFill>
              </a:rPr>
              <a:t>Avant de me présenter…</a:t>
            </a:r>
          </a:p>
          <a:p>
            <a:pPr defTabSz="448056">
              <a:spcAft>
                <a:spcPts val="600"/>
              </a:spcAft>
            </a:pPr>
            <a:br>
              <a:rPr lang="fr-FR" sz="2352" b="1" dirty="0">
                <a:solidFill>
                  <a:schemeClr val="bg2"/>
                </a:solidFill>
              </a:rPr>
            </a:br>
            <a:r>
              <a:rPr lang="fr-FR" sz="2352" b="1" dirty="0">
                <a:solidFill>
                  <a:schemeClr val="bg2"/>
                </a:solidFill>
              </a:rPr>
              <a:t>Le but de ce module est de vous faire appréhender</a:t>
            </a:r>
          </a:p>
          <a:p>
            <a:pPr defTabSz="448056">
              <a:spcAft>
                <a:spcPts val="600"/>
              </a:spcAft>
            </a:pPr>
            <a:r>
              <a:rPr lang="fr-FR" sz="2352" b="1" dirty="0">
                <a:solidFill>
                  <a:schemeClr val="bg2"/>
                </a:solidFill>
              </a:rPr>
              <a:t>les notions qui gravitent autour du réseau virtuel et</a:t>
            </a:r>
          </a:p>
          <a:p>
            <a:pPr defTabSz="448056">
              <a:spcAft>
                <a:spcPts val="600"/>
              </a:spcAft>
            </a:pPr>
            <a:r>
              <a:rPr lang="fr-FR" sz="2352" b="1" dirty="0">
                <a:solidFill>
                  <a:schemeClr val="bg2"/>
                </a:solidFill>
              </a:rPr>
              <a:t>particulièrement les sujets du cloud.</a:t>
            </a:r>
          </a:p>
          <a:p>
            <a:pPr defTabSz="448056">
              <a:spcAft>
                <a:spcPts val="600"/>
              </a:spcAft>
            </a:pPr>
            <a:endParaRPr lang="fr-FR" sz="2352" b="1" dirty="0">
              <a:solidFill>
                <a:schemeClr val="bg2"/>
              </a:solidFill>
            </a:endParaRPr>
          </a:p>
          <a:p>
            <a:pPr defTabSz="448056">
              <a:spcAft>
                <a:spcPts val="600"/>
              </a:spcAft>
            </a:pPr>
            <a:endParaRPr lang="fr-FR" sz="2400" b="1" dirty="0">
              <a:solidFill>
                <a:schemeClr val="bg2"/>
              </a:solidFill>
            </a:endParaRPr>
          </a:p>
        </p:txBody>
      </p:sp>
    </p:spTree>
    <p:extLst>
      <p:ext uri="{BB962C8B-B14F-4D97-AF65-F5344CB8AC3E}">
        <p14:creationId xmlns:p14="http://schemas.microsoft.com/office/powerpoint/2010/main" val="4231546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027194" cy="923330"/>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Sécurité : Comment sécuriser les données dans le Cloud ?</a:t>
            </a:r>
          </a:p>
        </p:txBody>
      </p:sp>
    </p:spTree>
    <p:extLst>
      <p:ext uri="{BB962C8B-B14F-4D97-AF65-F5344CB8AC3E}">
        <p14:creationId xmlns:p14="http://schemas.microsoft.com/office/powerpoint/2010/main" val="1387923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027194" cy="923330"/>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Sécurité : Comment sécuriser les données dans le Cloud ?</a:t>
            </a:r>
          </a:p>
        </p:txBody>
      </p:sp>
      <p:sp>
        <p:nvSpPr>
          <p:cNvPr id="5" name="ZoneTexte 4">
            <a:extLst>
              <a:ext uri="{FF2B5EF4-FFF2-40B4-BE49-F238E27FC236}">
                <a16:creationId xmlns:a16="http://schemas.microsoft.com/office/drawing/2014/main" id="{AD0B780F-EA9E-8629-1D39-A83398AA9AE4}"/>
              </a:ext>
            </a:extLst>
          </p:cNvPr>
          <p:cNvSpPr txBox="1"/>
          <p:nvPr/>
        </p:nvSpPr>
        <p:spPr>
          <a:xfrm>
            <a:off x="3255436" y="1299908"/>
            <a:ext cx="6119812" cy="3970318"/>
          </a:xfrm>
          <a:prstGeom prst="rect">
            <a:avLst/>
          </a:prstGeom>
          <a:noFill/>
        </p:spPr>
        <p:txBody>
          <a:bodyPr wrap="square">
            <a:spAutoFit/>
          </a:bodyPr>
          <a:lstStyle/>
          <a:p>
            <a:pPr algn="l"/>
            <a:r>
              <a:rPr lang="fr-FR" b="1" i="0" dirty="0">
                <a:solidFill>
                  <a:srgbClr val="374151"/>
                </a:solidFill>
                <a:effectLst/>
                <a:latin typeface="Söhne"/>
              </a:rPr>
              <a:t>Choisir un fournisseur de cloud fiable : Assurez-vous de choisir un fournisseur de cloud réputé et fiable, qui offre des mesures de sécurité avancées pour protéger vos données.</a:t>
            </a:r>
          </a:p>
          <a:p>
            <a:pPr algn="l">
              <a:buFont typeface="+mj-lt"/>
              <a:buAutoNum type="arabicPeriod"/>
            </a:pPr>
            <a:endParaRPr lang="fr-FR" b="0" i="0" dirty="0">
              <a:solidFill>
                <a:srgbClr val="374151"/>
              </a:solidFill>
              <a:effectLst/>
              <a:latin typeface="Söhne"/>
            </a:endParaRPr>
          </a:p>
          <a:p>
            <a:pPr algn="l"/>
            <a:r>
              <a:rPr lang="fr-FR" b="1" i="0" dirty="0">
                <a:solidFill>
                  <a:srgbClr val="374151"/>
                </a:solidFill>
                <a:effectLst/>
                <a:latin typeface="Söhne"/>
              </a:rPr>
              <a:t>Chiffrer les données : Le chiffrement est un moyen efficace de protéger vos données contre les violations de sécurité. Les fournisseurs de cloud proposent souvent des options de chiffrement de bout en bout pour protéger vos données pendant leur transit et leur stockage.</a:t>
            </a:r>
          </a:p>
          <a:p>
            <a:pPr algn="l">
              <a:buFont typeface="+mj-lt"/>
              <a:buAutoNum type="arabicPeriod"/>
            </a:pPr>
            <a:endParaRPr lang="fr-FR" b="0" i="0" dirty="0">
              <a:solidFill>
                <a:srgbClr val="374151"/>
              </a:solidFill>
              <a:effectLst/>
              <a:latin typeface="Söhne"/>
            </a:endParaRPr>
          </a:p>
          <a:p>
            <a:pPr algn="l"/>
            <a:r>
              <a:rPr lang="fr-FR" b="1" i="0" dirty="0">
                <a:solidFill>
                  <a:srgbClr val="374151"/>
                </a:solidFill>
                <a:effectLst/>
                <a:latin typeface="Söhne"/>
              </a:rPr>
              <a:t>Utiliser une authentification forte : Utilisez une authentification forte pour protéger l'accès à votre compte cloud. Cela peut inclure l'utilisation d'un mot de passe fort et l'activation de l'authentification à deux facteurs.</a:t>
            </a:r>
          </a:p>
        </p:txBody>
      </p:sp>
    </p:spTree>
    <p:extLst>
      <p:ext uri="{BB962C8B-B14F-4D97-AF65-F5344CB8AC3E}">
        <p14:creationId xmlns:p14="http://schemas.microsoft.com/office/powerpoint/2010/main" val="1362196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027194" cy="923330"/>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Sécurité : Comment sécuriser les données dans le Cloud ?</a:t>
            </a:r>
          </a:p>
        </p:txBody>
      </p:sp>
      <p:sp>
        <p:nvSpPr>
          <p:cNvPr id="5" name="ZoneTexte 4">
            <a:extLst>
              <a:ext uri="{FF2B5EF4-FFF2-40B4-BE49-F238E27FC236}">
                <a16:creationId xmlns:a16="http://schemas.microsoft.com/office/drawing/2014/main" id="{AD0B780F-EA9E-8629-1D39-A83398AA9AE4}"/>
              </a:ext>
            </a:extLst>
          </p:cNvPr>
          <p:cNvSpPr txBox="1"/>
          <p:nvPr/>
        </p:nvSpPr>
        <p:spPr>
          <a:xfrm>
            <a:off x="2673286" y="1022909"/>
            <a:ext cx="7769691" cy="4524315"/>
          </a:xfrm>
          <a:prstGeom prst="rect">
            <a:avLst/>
          </a:prstGeom>
          <a:noFill/>
        </p:spPr>
        <p:txBody>
          <a:bodyPr wrap="square">
            <a:spAutoFit/>
          </a:bodyPr>
          <a:lstStyle/>
          <a:p>
            <a:pPr algn="l">
              <a:buFont typeface="+mj-lt"/>
              <a:buAutoNum type="arabicPeriod"/>
            </a:pPr>
            <a:endParaRPr lang="fr-FR" b="1" i="0" dirty="0">
              <a:solidFill>
                <a:srgbClr val="374151"/>
              </a:solidFill>
              <a:effectLst/>
              <a:latin typeface="Söhne"/>
            </a:endParaRPr>
          </a:p>
          <a:p>
            <a:pPr algn="l"/>
            <a:r>
              <a:rPr lang="fr-FR" b="1" i="0" dirty="0">
                <a:solidFill>
                  <a:srgbClr val="374151"/>
                </a:solidFill>
                <a:effectLst/>
                <a:latin typeface="Söhne"/>
              </a:rPr>
              <a:t>Contrôler les accès : Assurez-vous de contrôler les accès à vos données dans le cloud. Limitez l'accès à vos données aux utilisateurs autorisés et assurez-vous que les autorisations sont régulièrement révisées.</a:t>
            </a:r>
          </a:p>
          <a:p>
            <a:pPr algn="l"/>
            <a:endParaRPr lang="fr-FR" b="1" dirty="0">
              <a:solidFill>
                <a:srgbClr val="374151"/>
              </a:solidFill>
              <a:latin typeface="Söhne"/>
            </a:endParaRPr>
          </a:p>
          <a:p>
            <a:pPr algn="l"/>
            <a:r>
              <a:rPr lang="fr-FR" b="1" i="0" dirty="0">
                <a:solidFill>
                  <a:srgbClr val="374151"/>
                </a:solidFill>
                <a:effectLst/>
                <a:latin typeface="Söhne"/>
              </a:rPr>
              <a:t>Sauvegarder régulièrement : Il est important de sauvegarder régulièrement vos données dans le cloud pour vous protéger contre la perte de données en cas de panne du système ou de cyberattaque.</a:t>
            </a:r>
          </a:p>
          <a:p>
            <a:pPr algn="l"/>
            <a:endParaRPr lang="fr-FR" b="1" dirty="0">
              <a:solidFill>
                <a:srgbClr val="374151"/>
              </a:solidFill>
              <a:latin typeface="Söhne"/>
            </a:endParaRPr>
          </a:p>
          <a:p>
            <a:pPr algn="l"/>
            <a:r>
              <a:rPr lang="fr-FR" b="1" i="0" dirty="0">
                <a:solidFill>
                  <a:srgbClr val="374151"/>
                </a:solidFill>
                <a:effectLst/>
                <a:latin typeface="Söhne"/>
              </a:rPr>
              <a:t>Suivre les activités : Surveillez régulièrement les activités de votre compte cloud pour détecter toute activité suspecte. Certains fournisseurs de cloud proposent des outils de surveillance pour vous aider à détecter les activités suspectes.</a:t>
            </a:r>
          </a:p>
          <a:p>
            <a:pPr algn="l"/>
            <a:endParaRPr lang="fr-FR" b="1" i="0" dirty="0">
              <a:solidFill>
                <a:srgbClr val="374151"/>
              </a:solidFill>
              <a:effectLst/>
              <a:latin typeface="Söhne"/>
            </a:endParaRPr>
          </a:p>
          <a:p>
            <a:pPr algn="l"/>
            <a:r>
              <a:rPr lang="fr-FR" b="1" i="0" dirty="0">
                <a:solidFill>
                  <a:srgbClr val="374151"/>
                </a:solidFill>
                <a:effectLst/>
                <a:latin typeface="Söhne"/>
              </a:rPr>
              <a:t>Former les utilisateurs : Assurez-vous que tous les utilisateurs de votre compte cloud sont formés aux meilleures pratiques de sécurité pour éviter les erreurs humaines qui peuvent compromettre la sécurité de vos données</a:t>
            </a:r>
          </a:p>
        </p:txBody>
      </p:sp>
    </p:spTree>
    <p:extLst>
      <p:ext uri="{BB962C8B-B14F-4D97-AF65-F5344CB8AC3E}">
        <p14:creationId xmlns:p14="http://schemas.microsoft.com/office/powerpoint/2010/main" val="246425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5" y="58847"/>
            <a:ext cx="8341519" cy="1200329"/>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Sécurité : Comment sécuriser les données avec le Cloud Networking ?</a:t>
            </a:r>
          </a:p>
          <a:p>
            <a:endParaRPr lang="fr-FR" b="1" dirty="0">
              <a:solidFill>
                <a:schemeClr val="bg1"/>
              </a:solidFill>
            </a:endParaRPr>
          </a:p>
        </p:txBody>
      </p:sp>
    </p:spTree>
    <p:extLst>
      <p:ext uri="{BB962C8B-B14F-4D97-AF65-F5344CB8AC3E}">
        <p14:creationId xmlns:p14="http://schemas.microsoft.com/office/powerpoint/2010/main" val="4276192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5" y="58847"/>
            <a:ext cx="8341519" cy="1200329"/>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Sécurité : Comment sécuriser les données avec le Cloud Networking ?</a:t>
            </a:r>
          </a:p>
          <a:p>
            <a:endParaRPr lang="fr-FR" b="1" dirty="0">
              <a:solidFill>
                <a:schemeClr val="bg1"/>
              </a:solidFill>
            </a:endParaRPr>
          </a:p>
        </p:txBody>
      </p:sp>
      <p:sp>
        <p:nvSpPr>
          <p:cNvPr id="4" name="ZoneTexte 3">
            <a:extLst>
              <a:ext uri="{FF2B5EF4-FFF2-40B4-BE49-F238E27FC236}">
                <a16:creationId xmlns:a16="http://schemas.microsoft.com/office/drawing/2014/main" id="{85F75612-FEEE-AC02-F451-67EE9BE3EEF8}"/>
              </a:ext>
            </a:extLst>
          </p:cNvPr>
          <p:cNvSpPr txBox="1"/>
          <p:nvPr/>
        </p:nvSpPr>
        <p:spPr>
          <a:xfrm>
            <a:off x="1793080" y="1619694"/>
            <a:ext cx="8341519" cy="2862322"/>
          </a:xfrm>
          <a:prstGeom prst="rect">
            <a:avLst/>
          </a:prstGeom>
          <a:noFill/>
        </p:spPr>
        <p:txBody>
          <a:bodyPr wrap="square">
            <a:spAutoFit/>
          </a:bodyPr>
          <a:lstStyle/>
          <a:p>
            <a:r>
              <a:rPr lang="fr-FR" b="1" dirty="0">
                <a:solidFill>
                  <a:schemeClr val="bg1"/>
                </a:solidFill>
              </a:rPr>
              <a:t>Mettre en place de la sécurité sur le Cloud Networking :</a:t>
            </a:r>
          </a:p>
          <a:p>
            <a:endParaRPr lang="fr-FR" b="1" dirty="0">
              <a:solidFill>
                <a:schemeClr val="bg1"/>
              </a:solidFill>
            </a:endParaRPr>
          </a:p>
          <a:p>
            <a:r>
              <a:rPr lang="fr-FR" dirty="0">
                <a:solidFill>
                  <a:schemeClr val="bg1"/>
                </a:solidFill>
              </a:rPr>
              <a:t>Dans le cadre d’AWS par exemple : </a:t>
            </a:r>
          </a:p>
          <a:p>
            <a:endParaRPr lang="fr-FR" dirty="0">
              <a:solidFill>
                <a:schemeClr val="bg1"/>
              </a:solidFill>
            </a:endParaRPr>
          </a:p>
          <a:p>
            <a:r>
              <a:rPr lang="fr-FR" b="1" dirty="0">
                <a:solidFill>
                  <a:schemeClr val="bg1"/>
                </a:solidFill>
              </a:rPr>
              <a:t>Security Groups </a:t>
            </a:r>
            <a:r>
              <a:rPr lang="fr-FR" dirty="0">
                <a:solidFill>
                  <a:schemeClr val="bg1"/>
                </a:solidFill>
              </a:rPr>
              <a:t>: règles de sécurité granulaires</a:t>
            </a:r>
          </a:p>
          <a:p>
            <a:endParaRPr lang="fr-FR" dirty="0">
              <a:solidFill>
                <a:schemeClr val="bg1"/>
              </a:solidFill>
            </a:endParaRPr>
          </a:p>
          <a:p>
            <a:r>
              <a:rPr lang="fr-FR" b="1" dirty="0">
                <a:solidFill>
                  <a:schemeClr val="bg1"/>
                </a:solidFill>
              </a:rPr>
              <a:t>NACL</a:t>
            </a:r>
            <a:r>
              <a:rPr lang="fr-FR" dirty="0">
                <a:solidFill>
                  <a:schemeClr val="bg1"/>
                </a:solidFill>
              </a:rPr>
              <a:t> : règles de sécurité plus globale</a:t>
            </a:r>
          </a:p>
          <a:p>
            <a:endParaRPr lang="fr-FR" dirty="0">
              <a:solidFill>
                <a:schemeClr val="bg1"/>
              </a:solidFill>
            </a:endParaRPr>
          </a:p>
          <a:p>
            <a:endParaRPr lang="fr-FR" dirty="0">
              <a:solidFill>
                <a:schemeClr val="bg1"/>
              </a:solidFill>
            </a:endParaRPr>
          </a:p>
          <a:p>
            <a:r>
              <a:rPr lang="fr-FR" dirty="0">
                <a:solidFill>
                  <a:schemeClr val="bg1"/>
                </a:solidFill>
              </a:rPr>
              <a:t>Mais c’est vrai chez les autres Cloud Providers également…</a:t>
            </a:r>
          </a:p>
        </p:txBody>
      </p:sp>
    </p:spTree>
    <p:extLst>
      <p:ext uri="{BB962C8B-B14F-4D97-AF65-F5344CB8AC3E}">
        <p14:creationId xmlns:p14="http://schemas.microsoft.com/office/powerpoint/2010/main" val="3802691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5" y="58847"/>
            <a:ext cx="8341519" cy="1200329"/>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Sécurité : Comment sécuriser les données avec le Cloud Networking ?</a:t>
            </a:r>
          </a:p>
          <a:p>
            <a:endParaRPr lang="fr-FR" b="1" dirty="0">
              <a:solidFill>
                <a:schemeClr val="bg1"/>
              </a:solidFill>
            </a:endParaRPr>
          </a:p>
        </p:txBody>
      </p:sp>
      <p:sp>
        <p:nvSpPr>
          <p:cNvPr id="4" name="ZoneTexte 3">
            <a:extLst>
              <a:ext uri="{FF2B5EF4-FFF2-40B4-BE49-F238E27FC236}">
                <a16:creationId xmlns:a16="http://schemas.microsoft.com/office/drawing/2014/main" id="{85F75612-FEEE-AC02-F451-67EE9BE3EEF8}"/>
              </a:ext>
            </a:extLst>
          </p:cNvPr>
          <p:cNvSpPr txBox="1"/>
          <p:nvPr/>
        </p:nvSpPr>
        <p:spPr>
          <a:xfrm>
            <a:off x="1793080" y="1619694"/>
            <a:ext cx="8341519" cy="2031325"/>
          </a:xfrm>
          <a:prstGeom prst="rect">
            <a:avLst/>
          </a:prstGeom>
          <a:noFill/>
        </p:spPr>
        <p:txBody>
          <a:bodyPr wrap="square">
            <a:spAutoFit/>
          </a:bodyPr>
          <a:lstStyle/>
          <a:p>
            <a:r>
              <a:rPr lang="fr-FR" b="1" dirty="0">
                <a:solidFill>
                  <a:schemeClr val="bg1"/>
                </a:solidFill>
              </a:rPr>
              <a:t>Mettre en place de la sécurité sur le Cloud Networking :</a:t>
            </a:r>
          </a:p>
          <a:p>
            <a:endParaRPr lang="fr-FR" b="1" dirty="0">
              <a:solidFill>
                <a:schemeClr val="bg1"/>
              </a:solidFill>
            </a:endParaRPr>
          </a:p>
          <a:p>
            <a:r>
              <a:rPr lang="fr-FR" dirty="0">
                <a:solidFill>
                  <a:schemeClr val="bg1"/>
                </a:solidFill>
              </a:rPr>
              <a:t>Dans le cadre d’AWS : </a:t>
            </a:r>
          </a:p>
          <a:p>
            <a:endParaRPr lang="fr-FR" dirty="0">
              <a:solidFill>
                <a:schemeClr val="bg1"/>
              </a:solidFill>
            </a:endParaRPr>
          </a:p>
          <a:p>
            <a:r>
              <a:rPr lang="fr-FR" b="1" dirty="0">
                <a:solidFill>
                  <a:schemeClr val="bg1"/>
                </a:solidFill>
              </a:rPr>
              <a:t>Security Groups </a:t>
            </a:r>
            <a:r>
              <a:rPr lang="fr-FR" dirty="0">
                <a:solidFill>
                  <a:schemeClr val="bg1"/>
                </a:solidFill>
              </a:rPr>
              <a:t>: règles de sécurité granulaires</a:t>
            </a:r>
          </a:p>
          <a:p>
            <a:endParaRPr lang="fr-FR" dirty="0">
              <a:solidFill>
                <a:schemeClr val="bg1"/>
              </a:solidFill>
            </a:endParaRPr>
          </a:p>
          <a:p>
            <a:r>
              <a:rPr lang="fr-FR" b="1" dirty="0">
                <a:solidFill>
                  <a:schemeClr val="bg1"/>
                </a:solidFill>
              </a:rPr>
              <a:t>NACL</a:t>
            </a:r>
            <a:r>
              <a:rPr lang="fr-FR" dirty="0">
                <a:solidFill>
                  <a:schemeClr val="bg1"/>
                </a:solidFill>
              </a:rPr>
              <a:t> : règles de sécurité plus globale</a:t>
            </a:r>
          </a:p>
        </p:txBody>
      </p:sp>
      <p:pic>
        <p:nvPicPr>
          <p:cNvPr id="2050" name="Picture 2" descr="AWS Security Groups: Instance Level Security - Whizlabs Blog">
            <a:extLst>
              <a:ext uri="{FF2B5EF4-FFF2-40B4-BE49-F238E27FC236}">
                <a16:creationId xmlns:a16="http://schemas.microsoft.com/office/drawing/2014/main" id="{1CAE1D51-1306-DF4E-7C85-C4C35A927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597" y="2154479"/>
            <a:ext cx="3657600" cy="19202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8B6661-694B-3974-C4E4-A5CFAD780B63}"/>
              </a:ext>
            </a:extLst>
          </p:cNvPr>
          <p:cNvSpPr/>
          <p:nvPr/>
        </p:nvSpPr>
        <p:spPr>
          <a:xfrm>
            <a:off x="103937" y="4631436"/>
            <a:ext cx="11597259" cy="646331"/>
          </a:xfrm>
          <a:prstGeom prst="rect">
            <a:avLst/>
          </a:prstGeom>
          <a:noFill/>
        </p:spPr>
        <p:txBody>
          <a:bodyPr wrap="square" lIns="91440" tIns="45720" rIns="91440" bIns="45720">
            <a:spAutoFit/>
          </a:bodyPr>
          <a:lstStyle/>
          <a:p>
            <a:pPr algn="ctr"/>
            <a:r>
              <a:rPr lang="fr-FR"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Démonstration de la création d’une SG en live</a:t>
            </a:r>
          </a:p>
        </p:txBody>
      </p:sp>
    </p:spTree>
    <p:extLst>
      <p:ext uri="{BB962C8B-B14F-4D97-AF65-F5344CB8AC3E}">
        <p14:creationId xmlns:p14="http://schemas.microsoft.com/office/powerpoint/2010/main" val="278238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027194" cy="1200329"/>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dirty="0">
                <a:solidFill>
                  <a:schemeClr val="bg1"/>
                </a:solidFill>
              </a:rPr>
              <a:t>• </a:t>
            </a:r>
            <a:r>
              <a:rPr lang="fr-FR" b="1" dirty="0">
                <a:solidFill>
                  <a:schemeClr val="bg1"/>
                </a:solidFill>
              </a:rPr>
              <a:t>Latence : Comment gérer la latence dans le Cloud ?</a:t>
            </a:r>
          </a:p>
          <a:p>
            <a:endParaRPr lang="fr-FR" dirty="0">
              <a:solidFill>
                <a:schemeClr val="bg1"/>
              </a:solidFill>
            </a:endParaRPr>
          </a:p>
        </p:txBody>
      </p:sp>
    </p:spTree>
    <p:extLst>
      <p:ext uri="{BB962C8B-B14F-4D97-AF65-F5344CB8AC3E}">
        <p14:creationId xmlns:p14="http://schemas.microsoft.com/office/powerpoint/2010/main" val="2947201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027194" cy="1200329"/>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dirty="0">
                <a:solidFill>
                  <a:schemeClr val="bg1"/>
                </a:solidFill>
              </a:rPr>
              <a:t>• </a:t>
            </a:r>
            <a:r>
              <a:rPr lang="fr-FR" b="1" dirty="0">
                <a:solidFill>
                  <a:schemeClr val="bg1"/>
                </a:solidFill>
              </a:rPr>
              <a:t>Latence : Comment gérer la latence dans le Cloud ?</a:t>
            </a:r>
          </a:p>
          <a:p>
            <a:endParaRPr lang="fr-FR" dirty="0">
              <a:solidFill>
                <a:schemeClr val="bg1"/>
              </a:solidFill>
            </a:endParaRPr>
          </a:p>
        </p:txBody>
      </p:sp>
    </p:spTree>
    <p:extLst>
      <p:ext uri="{BB962C8B-B14F-4D97-AF65-F5344CB8AC3E}">
        <p14:creationId xmlns:p14="http://schemas.microsoft.com/office/powerpoint/2010/main" val="3988153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027194" cy="1200329"/>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dirty="0">
                <a:solidFill>
                  <a:schemeClr val="bg1"/>
                </a:solidFill>
              </a:rPr>
              <a:t>• </a:t>
            </a:r>
            <a:r>
              <a:rPr lang="fr-FR" b="1" dirty="0">
                <a:solidFill>
                  <a:schemeClr val="bg1"/>
                </a:solidFill>
              </a:rPr>
              <a:t>Latence : Comment gérer la latence dans le Cloud ?</a:t>
            </a:r>
          </a:p>
          <a:p>
            <a:endParaRPr lang="fr-FR" dirty="0">
              <a:solidFill>
                <a:schemeClr val="bg1"/>
              </a:solidFill>
            </a:endParaRPr>
          </a:p>
        </p:txBody>
      </p:sp>
      <p:sp>
        <p:nvSpPr>
          <p:cNvPr id="5" name="ZoneTexte 4">
            <a:extLst>
              <a:ext uri="{FF2B5EF4-FFF2-40B4-BE49-F238E27FC236}">
                <a16:creationId xmlns:a16="http://schemas.microsoft.com/office/drawing/2014/main" id="{ADF519FD-7F8F-02F0-7B37-AEE2325131A6}"/>
              </a:ext>
            </a:extLst>
          </p:cNvPr>
          <p:cNvSpPr txBox="1"/>
          <p:nvPr/>
        </p:nvSpPr>
        <p:spPr>
          <a:xfrm>
            <a:off x="197028" y="1154401"/>
            <a:ext cx="11842571" cy="2585323"/>
          </a:xfrm>
          <a:prstGeom prst="rect">
            <a:avLst/>
          </a:prstGeom>
          <a:noFill/>
        </p:spPr>
        <p:txBody>
          <a:bodyPr wrap="square">
            <a:spAutoFit/>
          </a:bodyPr>
          <a:lstStyle/>
          <a:p>
            <a:pPr algn="l"/>
            <a:r>
              <a:rPr lang="fr-FR" b="0" i="0" dirty="0">
                <a:solidFill>
                  <a:srgbClr val="374151"/>
                </a:solidFill>
                <a:effectLst/>
                <a:latin typeface="Söhne"/>
              </a:rPr>
              <a:t>Sélectionnez un fournisseur de cloud avec une infrastructure de réseau bien conçue qui peut minimiser la latence entre les différents centres de données.</a:t>
            </a:r>
          </a:p>
          <a:p>
            <a:pPr algn="l">
              <a:buFont typeface="+mj-lt"/>
              <a:buAutoNum type="arabicPeriod"/>
            </a:pPr>
            <a:endParaRPr lang="fr-FR" b="0" i="0" dirty="0">
              <a:solidFill>
                <a:srgbClr val="374151"/>
              </a:solidFill>
              <a:effectLst/>
              <a:latin typeface="Söhne"/>
            </a:endParaRPr>
          </a:p>
          <a:p>
            <a:pPr algn="l"/>
            <a:r>
              <a:rPr lang="fr-FR" b="0" i="0" dirty="0">
                <a:solidFill>
                  <a:srgbClr val="374151"/>
                </a:solidFill>
                <a:effectLst/>
                <a:latin typeface="Söhne"/>
              </a:rPr>
              <a:t>Utilisez des CDN (Content Delivery Networks) pour diffuser le contenu statique aux utilisateurs. Les CDN permettent de distribuer le contenu dans des serveurs de bordure qui sont géographiquement plus proches de l'utilisateur final, ce qui réduit la latence.</a:t>
            </a:r>
          </a:p>
          <a:p>
            <a:pPr algn="l">
              <a:buFont typeface="+mj-lt"/>
              <a:buAutoNum type="arabicPeriod"/>
            </a:pPr>
            <a:endParaRPr lang="fr-FR" b="0" i="0" dirty="0">
              <a:solidFill>
                <a:srgbClr val="374151"/>
              </a:solidFill>
              <a:effectLst/>
              <a:latin typeface="Söhne"/>
            </a:endParaRPr>
          </a:p>
          <a:p>
            <a:pPr algn="l"/>
            <a:r>
              <a:rPr lang="fr-FR" b="0" i="0" dirty="0">
                <a:solidFill>
                  <a:srgbClr val="374151"/>
                </a:solidFill>
                <a:effectLst/>
                <a:latin typeface="Söhne"/>
              </a:rPr>
              <a:t>Utilisez des services de mise en cache pour stocker les données fréquemment accédées. Cela peut aider à réduire la latence en évitant la nécessité de récupérer les données à partir du disque chaque fois qu'elles sont demandées.</a:t>
            </a:r>
          </a:p>
        </p:txBody>
      </p:sp>
    </p:spTree>
    <p:extLst>
      <p:ext uri="{BB962C8B-B14F-4D97-AF65-F5344CB8AC3E}">
        <p14:creationId xmlns:p14="http://schemas.microsoft.com/office/powerpoint/2010/main" val="2852962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027194" cy="1200329"/>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dirty="0">
                <a:solidFill>
                  <a:schemeClr val="bg1"/>
                </a:solidFill>
              </a:rPr>
              <a:t>• </a:t>
            </a:r>
            <a:r>
              <a:rPr lang="fr-FR" b="1" dirty="0">
                <a:solidFill>
                  <a:schemeClr val="bg1"/>
                </a:solidFill>
              </a:rPr>
              <a:t>Latence : Comment gérer la latence dans le Cloud ?</a:t>
            </a:r>
          </a:p>
          <a:p>
            <a:endParaRPr lang="fr-FR" dirty="0">
              <a:solidFill>
                <a:schemeClr val="bg1"/>
              </a:solidFill>
            </a:endParaRPr>
          </a:p>
        </p:txBody>
      </p:sp>
      <p:sp>
        <p:nvSpPr>
          <p:cNvPr id="5" name="ZoneTexte 4">
            <a:extLst>
              <a:ext uri="{FF2B5EF4-FFF2-40B4-BE49-F238E27FC236}">
                <a16:creationId xmlns:a16="http://schemas.microsoft.com/office/drawing/2014/main" id="{ADF519FD-7F8F-02F0-7B37-AEE2325131A6}"/>
              </a:ext>
            </a:extLst>
          </p:cNvPr>
          <p:cNvSpPr txBox="1"/>
          <p:nvPr/>
        </p:nvSpPr>
        <p:spPr>
          <a:xfrm>
            <a:off x="197028" y="1154401"/>
            <a:ext cx="11842571" cy="3416320"/>
          </a:xfrm>
          <a:prstGeom prst="rect">
            <a:avLst/>
          </a:prstGeom>
          <a:noFill/>
        </p:spPr>
        <p:txBody>
          <a:bodyPr wrap="square">
            <a:spAutoFit/>
          </a:bodyPr>
          <a:lstStyle/>
          <a:p>
            <a:pPr algn="l"/>
            <a:r>
              <a:rPr lang="fr-FR" b="0" i="0" dirty="0">
                <a:solidFill>
                  <a:srgbClr val="374151"/>
                </a:solidFill>
                <a:effectLst/>
                <a:latin typeface="Söhne"/>
              </a:rPr>
              <a:t>Utilisez des instances de calcul haute performance pour les charges de travail critiques qui nécessitent une faible latence. Ces instances offrent des ressources informatiques dédiées, ce qui peut aider à améliorer les performances.</a:t>
            </a:r>
          </a:p>
          <a:p>
            <a:pPr algn="l"/>
            <a:endParaRPr lang="fr-FR" dirty="0">
              <a:solidFill>
                <a:srgbClr val="374151"/>
              </a:solidFill>
              <a:latin typeface="Söhne"/>
            </a:endParaRPr>
          </a:p>
          <a:p>
            <a:pPr algn="l"/>
            <a:r>
              <a:rPr lang="fr-FR" b="0" i="0" dirty="0">
                <a:solidFill>
                  <a:srgbClr val="374151"/>
                </a:solidFill>
                <a:effectLst/>
                <a:latin typeface="Söhne"/>
              </a:rPr>
              <a:t>Utilisez des technologies de mise en cache en mémoire pour stocker les données dans la mémoire de l'ordinateur, ce qui peut réduire la latence en évitant la nécessité d'accéder au disque dur.</a:t>
            </a:r>
          </a:p>
          <a:p>
            <a:pPr algn="l"/>
            <a:endParaRPr lang="fr-FR" dirty="0">
              <a:solidFill>
                <a:srgbClr val="374151"/>
              </a:solidFill>
              <a:latin typeface="Söhne"/>
            </a:endParaRPr>
          </a:p>
          <a:p>
            <a:pPr algn="l"/>
            <a:r>
              <a:rPr lang="fr-FR" b="0" i="0" dirty="0">
                <a:solidFill>
                  <a:srgbClr val="374151"/>
                </a:solidFill>
                <a:effectLst/>
                <a:latin typeface="Söhne"/>
              </a:rPr>
              <a:t>Utilisez des architectures de </a:t>
            </a:r>
            <a:r>
              <a:rPr lang="fr-FR" b="0" i="0" dirty="0" err="1">
                <a:solidFill>
                  <a:srgbClr val="374151"/>
                </a:solidFill>
                <a:effectLst/>
                <a:latin typeface="Söhne"/>
              </a:rPr>
              <a:t>microservices</a:t>
            </a:r>
            <a:r>
              <a:rPr lang="fr-FR" b="0" i="0" dirty="0">
                <a:solidFill>
                  <a:srgbClr val="374151"/>
                </a:solidFill>
                <a:effectLst/>
                <a:latin typeface="Söhne"/>
              </a:rPr>
              <a:t> qui permettent de distribuer les charges de travail sur plusieurs serveurs, ce qui peut aider à réduire la latence en évitant la congestion des serveurs.</a:t>
            </a:r>
          </a:p>
          <a:p>
            <a:pPr algn="l"/>
            <a:endParaRPr lang="fr-FR" b="0" i="0" dirty="0">
              <a:solidFill>
                <a:srgbClr val="374151"/>
              </a:solidFill>
              <a:effectLst/>
              <a:latin typeface="Söhne"/>
            </a:endParaRPr>
          </a:p>
          <a:p>
            <a:pPr algn="l"/>
            <a:r>
              <a:rPr lang="fr-FR" b="0" i="0" dirty="0">
                <a:solidFill>
                  <a:srgbClr val="374151"/>
                </a:solidFill>
                <a:effectLst/>
                <a:latin typeface="Söhne"/>
              </a:rPr>
              <a:t>Surveillez régulièrement la latence pour identifier les goulots d'étranglement et les problèmes de performance. Utilisez des outils de surveillance et de journalisation pour diagnostiquer les problèmes et prendre des mesures correctives en conséquence.</a:t>
            </a:r>
          </a:p>
        </p:txBody>
      </p:sp>
    </p:spTree>
    <p:extLst>
      <p:ext uri="{BB962C8B-B14F-4D97-AF65-F5344CB8AC3E}">
        <p14:creationId xmlns:p14="http://schemas.microsoft.com/office/powerpoint/2010/main" val="1380345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466184"/>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C988490A-489A-ADED-3D30-FE179288E4C1}"/>
              </a:ext>
            </a:extLst>
          </p:cNvPr>
          <p:cNvSpPr txBox="1"/>
          <p:nvPr/>
        </p:nvSpPr>
        <p:spPr>
          <a:xfrm>
            <a:off x="5600288" y="289838"/>
            <a:ext cx="5756063" cy="1770998"/>
          </a:xfrm>
          <a:prstGeom prst="rect">
            <a:avLst/>
          </a:prstGeom>
          <a:noFill/>
        </p:spPr>
        <p:txBody>
          <a:bodyPr wrap="none" rtlCol="0">
            <a:spAutoFit/>
          </a:bodyPr>
          <a:lstStyle/>
          <a:p>
            <a:pPr marL="336042" indent="-336042" defTabSz="448056">
              <a:spcAft>
                <a:spcPts val="600"/>
              </a:spcAft>
              <a:buFont typeface="+mj-lt"/>
              <a:buAutoNum type="arabicPeriod"/>
            </a:pPr>
            <a:r>
              <a:rPr lang="fr-FR" sz="2352" b="1" kern="1200" dirty="0">
                <a:solidFill>
                  <a:schemeClr val="bg2"/>
                </a:solidFill>
                <a:latin typeface="+mn-lt"/>
                <a:ea typeface="+mn-ea"/>
                <a:cs typeface="+mn-cs"/>
              </a:rPr>
              <a:t>Présentation de votre intervenant </a:t>
            </a:r>
          </a:p>
          <a:p>
            <a:pPr marL="336042" indent="-336042" defTabSz="448056">
              <a:spcAft>
                <a:spcPts val="600"/>
              </a:spcAft>
              <a:buFont typeface="+mj-lt"/>
              <a:buAutoNum type="arabicPeriod"/>
            </a:pPr>
            <a:r>
              <a:rPr lang="fr-FR" sz="2352" b="1" kern="1200" dirty="0">
                <a:solidFill>
                  <a:schemeClr val="bg2"/>
                </a:solidFill>
                <a:latin typeface="+mn-lt"/>
                <a:ea typeface="+mn-ea"/>
                <a:cs typeface="+mn-cs"/>
              </a:rPr>
              <a:t>L’organisation du module</a:t>
            </a:r>
          </a:p>
          <a:p>
            <a:pPr marL="336042" indent="-336042" defTabSz="448056">
              <a:spcAft>
                <a:spcPts val="600"/>
              </a:spcAft>
              <a:buFont typeface="+mj-lt"/>
              <a:buAutoNum type="arabicPeriod"/>
            </a:pPr>
            <a:r>
              <a:rPr lang="fr-FR" sz="2352" b="1" kern="1200" dirty="0">
                <a:solidFill>
                  <a:schemeClr val="bg2"/>
                </a:solidFill>
                <a:latin typeface="+mn-lt"/>
                <a:ea typeface="+mn-ea"/>
                <a:cs typeface="+mn-cs"/>
              </a:rPr>
              <a:t>Les sujets abordés durant le module</a:t>
            </a:r>
          </a:p>
          <a:p>
            <a:pPr marL="336042" indent="-336042" defTabSz="448056">
              <a:spcAft>
                <a:spcPts val="600"/>
              </a:spcAft>
              <a:buFont typeface="+mj-lt"/>
              <a:buAutoNum type="arabicPeriod"/>
            </a:pPr>
            <a:r>
              <a:rPr lang="fr-FR" sz="2352" b="1" dirty="0">
                <a:solidFill>
                  <a:schemeClr val="bg2"/>
                </a:solidFill>
              </a:rPr>
              <a:t>Les sujets du jour</a:t>
            </a:r>
            <a:endParaRPr lang="fr-FR" sz="2400" b="1" dirty="0">
              <a:solidFill>
                <a:schemeClr val="bg2"/>
              </a:solidFill>
            </a:endParaRPr>
          </a:p>
        </p:txBody>
      </p:sp>
    </p:spTree>
    <p:extLst>
      <p:ext uri="{BB962C8B-B14F-4D97-AF65-F5344CB8AC3E}">
        <p14:creationId xmlns:p14="http://schemas.microsoft.com/office/powerpoint/2010/main" val="613744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027194" cy="923330"/>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Fiabilité : Comment assurer la fiabilité du Cloud ?</a:t>
            </a:r>
          </a:p>
        </p:txBody>
      </p:sp>
      <p:sp>
        <p:nvSpPr>
          <p:cNvPr id="4" name="ZoneTexte 3">
            <a:extLst>
              <a:ext uri="{FF2B5EF4-FFF2-40B4-BE49-F238E27FC236}">
                <a16:creationId xmlns:a16="http://schemas.microsoft.com/office/drawing/2014/main" id="{77D286AE-54BB-65B0-DAAF-53BF009D9392}"/>
              </a:ext>
            </a:extLst>
          </p:cNvPr>
          <p:cNvSpPr txBox="1"/>
          <p:nvPr/>
        </p:nvSpPr>
        <p:spPr>
          <a:xfrm>
            <a:off x="197029" y="1286934"/>
            <a:ext cx="11842571" cy="2585323"/>
          </a:xfrm>
          <a:prstGeom prst="rect">
            <a:avLst/>
          </a:prstGeom>
          <a:noFill/>
        </p:spPr>
        <p:txBody>
          <a:bodyPr wrap="square">
            <a:spAutoFit/>
          </a:bodyPr>
          <a:lstStyle/>
          <a:p>
            <a:pPr algn="l"/>
            <a:r>
              <a:rPr lang="fr-FR" b="0" i="0" dirty="0">
                <a:solidFill>
                  <a:srgbClr val="374151"/>
                </a:solidFill>
                <a:effectLst/>
                <a:latin typeface="Söhne"/>
              </a:rPr>
              <a:t>La fiabilité du Cloud passe par la fiabilité de son architecture.</a:t>
            </a:r>
          </a:p>
          <a:p>
            <a:pPr algn="l"/>
            <a:endParaRPr lang="fr-FR" dirty="0">
              <a:solidFill>
                <a:srgbClr val="374151"/>
              </a:solidFill>
              <a:latin typeface="Söhne"/>
            </a:endParaRPr>
          </a:p>
          <a:p>
            <a:pPr algn="l"/>
            <a:r>
              <a:rPr lang="fr-FR" b="0" i="0" dirty="0">
                <a:solidFill>
                  <a:srgbClr val="374151"/>
                </a:solidFill>
                <a:effectLst/>
                <a:latin typeface="Söhne"/>
              </a:rPr>
              <a:t>La mise en place de zones de disponibilité sur son architecture par exemple </a:t>
            </a:r>
            <a:r>
              <a:rPr lang="fr-FR" b="0" i="0" dirty="0">
                <a:solidFill>
                  <a:srgbClr val="000000"/>
                </a:solidFill>
                <a:effectLst/>
                <a:latin typeface="Breve News"/>
              </a:rPr>
              <a:t>afin de s’assurer sur une même région la redondance des services.</a:t>
            </a:r>
          </a:p>
          <a:p>
            <a:pPr algn="l"/>
            <a:endParaRPr lang="fr-FR" b="0" i="0" dirty="0">
              <a:solidFill>
                <a:srgbClr val="374151"/>
              </a:solidFill>
              <a:effectLst/>
              <a:latin typeface="Söhne"/>
            </a:endParaRPr>
          </a:p>
          <a:p>
            <a:pPr algn="l"/>
            <a:r>
              <a:rPr lang="fr-FR" dirty="0">
                <a:solidFill>
                  <a:srgbClr val="374151"/>
                </a:solidFill>
                <a:latin typeface="Söhne"/>
              </a:rPr>
              <a:t>L’utilisation du SaaS pour une base de donnée par exemple</a:t>
            </a:r>
          </a:p>
          <a:p>
            <a:pPr algn="l"/>
            <a:endParaRPr lang="fr-FR" b="0" i="0" dirty="0">
              <a:solidFill>
                <a:srgbClr val="374151"/>
              </a:solidFill>
              <a:effectLst/>
              <a:latin typeface="Söhne"/>
            </a:endParaRPr>
          </a:p>
          <a:p>
            <a:pPr algn="l"/>
            <a:endParaRPr lang="fr-FR" dirty="0">
              <a:solidFill>
                <a:srgbClr val="374151"/>
              </a:solidFill>
              <a:latin typeface="Söhne"/>
            </a:endParaRPr>
          </a:p>
          <a:p>
            <a:pPr algn="l"/>
            <a:endParaRPr lang="fr-FR" b="0" i="0" dirty="0">
              <a:solidFill>
                <a:srgbClr val="374151"/>
              </a:solidFill>
              <a:effectLst/>
              <a:latin typeface="Söhne"/>
            </a:endParaRPr>
          </a:p>
        </p:txBody>
      </p:sp>
    </p:spTree>
    <p:extLst>
      <p:ext uri="{BB962C8B-B14F-4D97-AF65-F5344CB8AC3E}">
        <p14:creationId xmlns:p14="http://schemas.microsoft.com/office/powerpoint/2010/main" val="2443864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58847"/>
            <a:ext cx="8027194" cy="923330"/>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Fiabilité : Comment assurer la fiabilité du Cloud ?</a:t>
            </a:r>
          </a:p>
        </p:txBody>
      </p:sp>
      <p:pic>
        <p:nvPicPr>
          <p:cNvPr id="4" name="Picture 2" descr="Architecture hautement disponible pour PeopleSoft  on AWS">
            <a:extLst>
              <a:ext uri="{FF2B5EF4-FFF2-40B4-BE49-F238E27FC236}">
                <a16:creationId xmlns:a16="http://schemas.microsoft.com/office/drawing/2014/main" id="{C5CAF031-3C17-43FC-1EA5-64DDF471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253" y="1010510"/>
            <a:ext cx="5274198" cy="456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487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39797"/>
            <a:ext cx="8027194" cy="2862322"/>
          </a:xfrm>
          <a:prstGeom prst="rect">
            <a:avLst/>
          </a:prstGeom>
          <a:noFill/>
        </p:spPr>
        <p:txBody>
          <a:bodyPr wrap="square">
            <a:spAutoFit/>
          </a:bodyPr>
          <a:lstStyle/>
          <a:p>
            <a:r>
              <a:rPr lang="fr-FR" dirty="0">
                <a:solidFill>
                  <a:schemeClr val="bg1"/>
                </a:solidFill>
              </a:rPr>
              <a:t>II. Les défis du Cloud Networking :</a:t>
            </a:r>
          </a:p>
          <a:p>
            <a:endParaRPr lang="fr-FR" dirty="0">
              <a:solidFill>
                <a:schemeClr val="bg1"/>
              </a:solidFill>
            </a:endParaRPr>
          </a:p>
          <a:p>
            <a:r>
              <a:rPr lang="fr-FR" b="1" dirty="0">
                <a:solidFill>
                  <a:schemeClr val="bg1"/>
                </a:solidFill>
              </a:rPr>
              <a:t>• Fiabilité : Comment assurer la fiabilité du Cloud ?</a:t>
            </a:r>
          </a:p>
          <a:p>
            <a:endParaRPr lang="fr-FR" b="1" dirty="0">
              <a:solidFill>
                <a:schemeClr val="bg1"/>
              </a:solidFill>
            </a:endParaRPr>
          </a:p>
          <a:p>
            <a:endParaRPr lang="fr-FR" b="1" dirty="0">
              <a:solidFill>
                <a:schemeClr val="bg1"/>
              </a:solidFill>
            </a:endParaRPr>
          </a:p>
          <a:p>
            <a:r>
              <a:rPr lang="fr-FR" b="1" dirty="0">
                <a:solidFill>
                  <a:schemeClr val="bg1"/>
                </a:solidFill>
              </a:rPr>
              <a:t>Démonstration sur AWS</a:t>
            </a:r>
          </a:p>
          <a:p>
            <a:endParaRPr lang="fr-FR" b="1" dirty="0">
              <a:solidFill>
                <a:schemeClr val="bg1"/>
              </a:solidFill>
            </a:endParaRPr>
          </a:p>
          <a:p>
            <a:endParaRPr lang="fr-FR" b="1" dirty="0">
              <a:solidFill>
                <a:schemeClr val="bg1"/>
              </a:solidFill>
            </a:endParaRPr>
          </a:p>
          <a:p>
            <a:endParaRPr lang="fr-FR" b="1" dirty="0">
              <a:solidFill>
                <a:schemeClr val="bg1"/>
              </a:solidFill>
            </a:endParaRPr>
          </a:p>
          <a:p>
            <a:r>
              <a:rPr lang="fr-FR" b="1" dirty="0">
                <a:solidFill>
                  <a:schemeClr val="bg1"/>
                </a:solidFill>
              </a:rPr>
              <a:t>&gt;&gt;&gt; Création de deux serveurs à Paris dans 2 Datacenters différents</a:t>
            </a:r>
          </a:p>
        </p:txBody>
      </p:sp>
    </p:spTree>
    <p:extLst>
      <p:ext uri="{BB962C8B-B14F-4D97-AF65-F5344CB8AC3E}">
        <p14:creationId xmlns:p14="http://schemas.microsoft.com/office/powerpoint/2010/main" val="4045183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39797"/>
            <a:ext cx="8027194" cy="707886"/>
          </a:xfrm>
          <a:prstGeom prst="rect">
            <a:avLst/>
          </a:prstGeom>
          <a:noFill/>
        </p:spPr>
        <p:txBody>
          <a:bodyPr wrap="square">
            <a:spAutoFit/>
          </a:bodyPr>
          <a:lstStyle/>
          <a:p>
            <a:r>
              <a:rPr lang="fr-FR" sz="4000" b="1" dirty="0">
                <a:solidFill>
                  <a:schemeClr val="bg1"/>
                </a:solidFill>
              </a:rPr>
              <a:t>Questions / Réponses</a:t>
            </a:r>
          </a:p>
        </p:txBody>
      </p:sp>
    </p:spTree>
    <p:extLst>
      <p:ext uri="{BB962C8B-B14F-4D97-AF65-F5344CB8AC3E}">
        <p14:creationId xmlns:p14="http://schemas.microsoft.com/office/powerpoint/2010/main" val="2116600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29" y="180309"/>
            <a:ext cx="1279346" cy="86744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3" name="ZoneTexte 2">
            <a:extLst>
              <a:ext uri="{FF2B5EF4-FFF2-40B4-BE49-F238E27FC236}">
                <a16:creationId xmlns:a16="http://schemas.microsoft.com/office/drawing/2014/main" id="{21BEB051-62F9-C182-B3E8-EFF387101154}"/>
              </a:ext>
            </a:extLst>
          </p:cNvPr>
          <p:cNvSpPr txBox="1"/>
          <p:nvPr/>
        </p:nvSpPr>
        <p:spPr>
          <a:xfrm>
            <a:off x="3059906" y="39797"/>
            <a:ext cx="8027194" cy="707886"/>
          </a:xfrm>
          <a:prstGeom prst="rect">
            <a:avLst/>
          </a:prstGeom>
          <a:noFill/>
        </p:spPr>
        <p:txBody>
          <a:bodyPr wrap="square">
            <a:spAutoFit/>
          </a:bodyPr>
          <a:lstStyle/>
          <a:p>
            <a:r>
              <a:rPr lang="fr-FR" sz="4000" b="1" dirty="0">
                <a:solidFill>
                  <a:schemeClr val="bg1"/>
                </a:solidFill>
              </a:rPr>
              <a:t>A la semaine prochaine !</a:t>
            </a:r>
          </a:p>
        </p:txBody>
      </p:sp>
      <p:pic>
        <p:nvPicPr>
          <p:cNvPr id="6146" name="Picture 2" descr="Sécurité des données en Cloud Computing - Archives Factory %Titre %Page  %Separateur %Titre du site">
            <a:extLst>
              <a:ext uri="{FF2B5EF4-FFF2-40B4-BE49-F238E27FC236}">
                <a16:creationId xmlns:a16="http://schemas.microsoft.com/office/drawing/2014/main" id="{A48519B3-1411-8F9C-5919-631481735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87" y="936401"/>
            <a:ext cx="6661778" cy="4389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51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14966"/>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pic>
        <p:nvPicPr>
          <p:cNvPr id="3" name="Image 2">
            <a:hlinkClick r:id="rId3"/>
            <a:extLst>
              <a:ext uri="{FF2B5EF4-FFF2-40B4-BE49-F238E27FC236}">
                <a16:creationId xmlns:a16="http://schemas.microsoft.com/office/drawing/2014/main" id="{2CC92570-3607-7C76-7514-D7F625388ABD}"/>
              </a:ext>
            </a:extLst>
          </p:cNvPr>
          <p:cNvPicPr>
            <a:picLocks noChangeAspect="1"/>
          </p:cNvPicPr>
          <p:nvPr/>
        </p:nvPicPr>
        <p:blipFill>
          <a:blip r:embed="rId4"/>
          <a:stretch>
            <a:fillRect/>
          </a:stretch>
        </p:blipFill>
        <p:spPr>
          <a:xfrm>
            <a:off x="4830413" y="901646"/>
            <a:ext cx="7257258" cy="3987237"/>
          </a:xfrm>
          <a:prstGeom prst="rect">
            <a:avLst/>
          </a:prstGeom>
        </p:spPr>
      </p:pic>
      <p:pic>
        <p:nvPicPr>
          <p:cNvPr id="4" name="Image 3">
            <a:extLst>
              <a:ext uri="{FF2B5EF4-FFF2-40B4-BE49-F238E27FC236}">
                <a16:creationId xmlns:a16="http://schemas.microsoft.com/office/drawing/2014/main" id="{B7AB82A2-15FB-EC42-5667-3FC180CF7B6B}"/>
              </a:ext>
            </a:extLst>
          </p:cNvPr>
          <p:cNvPicPr>
            <a:picLocks noChangeAspect="1"/>
          </p:cNvPicPr>
          <p:nvPr/>
        </p:nvPicPr>
        <p:blipFill>
          <a:blip r:embed="rId5"/>
          <a:stretch>
            <a:fillRect/>
          </a:stretch>
        </p:blipFill>
        <p:spPr>
          <a:xfrm>
            <a:off x="1335793" y="2638693"/>
            <a:ext cx="2324100" cy="2238375"/>
          </a:xfrm>
          <a:prstGeom prst="rect">
            <a:avLst/>
          </a:prstGeom>
        </p:spPr>
      </p:pic>
      <p:sp>
        <p:nvSpPr>
          <p:cNvPr id="5" name="ZoneTexte 4">
            <a:extLst>
              <a:ext uri="{FF2B5EF4-FFF2-40B4-BE49-F238E27FC236}">
                <a16:creationId xmlns:a16="http://schemas.microsoft.com/office/drawing/2014/main" id="{F29D64CA-D61E-13AC-663C-715882EFDE1E}"/>
              </a:ext>
            </a:extLst>
          </p:cNvPr>
          <p:cNvSpPr txBox="1"/>
          <p:nvPr/>
        </p:nvSpPr>
        <p:spPr>
          <a:xfrm>
            <a:off x="5600288" y="289838"/>
            <a:ext cx="5424242" cy="454292"/>
          </a:xfrm>
          <a:prstGeom prst="rect">
            <a:avLst/>
          </a:prstGeom>
          <a:noFill/>
        </p:spPr>
        <p:txBody>
          <a:bodyPr wrap="none" rtlCol="0">
            <a:spAutoFit/>
          </a:bodyPr>
          <a:lstStyle/>
          <a:p>
            <a:pPr marL="336042" indent="-336042" defTabSz="448056">
              <a:spcAft>
                <a:spcPts val="600"/>
              </a:spcAft>
              <a:buFont typeface="+mj-lt"/>
              <a:buAutoNum type="arabicPeriod"/>
            </a:pPr>
            <a:r>
              <a:rPr lang="fr-FR" sz="2352" b="1" kern="1200" dirty="0">
                <a:solidFill>
                  <a:schemeClr val="bg2"/>
                </a:solidFill>
                <a:latin typeface="+mn-lt"/>
                <a:ea typeface="+mn-ea"/>
                <a:cs typeface="+mn-cs"/>
              </a:rPr>
              <a:t>Présentation de votre intervenant</a:t>
            </a:r>
          </a:p>
        </p:txBody>
      </p:sp>
    </p:spTree>
    <p:extLst>
      <p:ext uri="{BB962C8B-B14F-4D97-AF65-F5344CB8AC3E}">
        <p14:creationId xmlns:p14="http://schemas.microsoft.com/office/powerpoint/2010/main" val="2409592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14966"/>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pic>
        <p:nvPicPr>
          <p:cNvPr id="4" name="Image 3">
            <a:extLst>
              <a:ext uri="{FF2B5EF4-FFF2-40B4-BE49-F238E27FC236}">
                <a16:creationId xmlns:a16="http://schemas.microsoft.com/office/drawing/2014/main" id="{B7AB82A2-15FB-EC42-5667-3FC180CF7B6B}"/>
              </a:ext>
            </a:extLst>
          </p:cNvPr>
          <p:cNvPicPr>
            <a:picLocks noChangeAspect="1"/>
          </p:cNvPicPr>
          <p:nvPr/>
        </p:nvPicPr>
        <p:blipFill>
          <a:blip r:embed="rId3"/>
          <a:stretch>
            <a:fillRect/>
          </a:stretch>
        </p:blipFill>
        <p:spPr>
          <a:xfrm>
            <a:off x="1335793" y="2638693"/>
            <a:ext cx="2324100" cy="2238375"/>
          </a:xfrm>
          <a:prstGeom prst="rect">
            <a:avLst/>
          </a:prstGeom>
        </p:spPr>
      </p:pic>
      <p:pic>
        <p:nvPicPr>
          <p:cNvPr id="7" name="Image 6">
            <a:extLst>
              <a:ext uri="{FF2B5EF4-FFF2-40B4-BE49-F238E27FC236}">
                <a16:creationId xmlns:a16="http://schemas.microsoft.com/office/drawing/2014/main" id="{FCB715C9-ED79-A4F7-BB45-A1AABA647EB8}"/>
              </a:ext>
            </a:extLst>
          </p:cNvPr>
          <p:cNvPicPr>
            <a:picLocks noChangeAspect="1"/>
          </p:cNvPicPr>
          <p:nvPr/>
        </p:nvPicPr>
        <p:blipFill>
          <a:blip r:embed="rId4"/>
          <a:stretch>
            <a:fillRect/>
          </a:stretch>
        </p:blipFill>
        <p:spPr>
          <a:xfrm>
            <a:off x="4492801" y="1745829"/>
            <a:ext cx="7468769" cy="3491566"/>
          </a:xfrm>
          <a:prstGeom prst="rect">
            <a:avLst/>
          </a:prstGeom>
        </p:spPr>
      </p:pic>
    </p:spTree>
    <p:extLst>
      <p:ext uri="{BB962C8B-B14F-4D97-AF65-F5344CB8AC3E}">
        <p14:creationId xmlns:p14="http://schemas.microsoft.com/office/powerpoint/2010/main" val="822453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14966"/>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pic>
        <p:nvPicPr>
          <p:cNvPr id="4" name="Image 3">
            <a:extLst>
              <a:ext uri="{FF2B5EF4-FFF2-40B4-BE49-F238E27FC236}">
                <a16:creationId xmlns:a16="http://schemas.microsoft.com/office/drawing/2014/main" id="{B7AB82A2-15FB-EC42-5667-3FC180CF7B6B}"/>
              </a:ext>
            </a:extLst>
          </p:cNvPr>
          <p:cNvPicPr>
            <a:picLocks noChangeAspect="1"/>
          </p:cNvPicPr>
          <p:nvPr/>
        </p:nvPicPr>
        <p:blipFill>
          <a:blip r:embed="rId3"/>
          <a:stretch>
            <a:fillRect/>
          </a:stretch>
        </p:blipFill>
        <p:spPr>
          <a:xfrm>
            <a:off x="1335793" y="2638693"/>
            <a:ext cx="2324100" cy="2238375"/>
          </a:xfrm>
          <a:prstGeom prst="rect">
            <a:avLst/>
          </a:prstGeom>
        </p:spPr>
      </p:pic>
      <p:pic>
        <p:nvPicPr>
          <p:cNvPr id="7" name="Image 6">
            <a:extLst>
              <a:ext uri="{FF2B5EF4-FFF2-40B4-BE49-F238E27FC236}">
                <a16:creationId xmlns:a16="http://schemas.microsoft.com/office/drawing/2014/main" id="{FCB715C9-ED79-A4F7-BB45-A1AABA647EB8}"/>
              </a:ext>
            </a:extLst>
          </p:cNvPr>
          <p:cNvPicPr>
            <a:picLocks noChangeAspect="1"/>
          </p:cNvPicPr>
          <p:nvPr/>
        </p:nvPicPr>
        <p:blipFill>
          <a:blip r:embed="rId4"/>
          <a:stretch>
            <a:fillRect/>
          </a:stretch>
        </p:blipFill>
        <p:spPr>
          <a:xfrm>
            <a:off x="4492801" y="1745829"/>
            <a:ext cx="7468769" cy="3491566"/>
          </a:xfrm>
          <a:prstGeom prst="rect">
            <a:avLst/>
          </a:prstGeom>
        </p:spPr>
      </p:pic>
      <p:pic>
        <p:nvPicPr>
          <p:cNvPr id="5" name="Image 4">
            <a:extLst>
              <a:ext uri="{FF2B5EF4-FFF2-40B4-BE49-F238E27FC236}">
                <a16:creationId xmlns:a16="http://schemas.microsoft.com/office/drawing/2014/main" id="{1A346E32-0E49-9BE9-4002-3AA26075906A}"/>
              </a:ext>
            </a:extLst>
          </p:cNvPr>
          <p:cNvPicPr>
            <a:picLocks noChangeAspect="1"/>
          </p:cNvPicPr>
          <p:nvPr/>
        </p:nvPicPr>
        <p:blipFill>
          <a:blip r:embed="rId5"/>
          <a:stretch>
            <a:fillRect/>
          </a:stretch>
        </p:blipFill>
        <p:spPr>
          <a:xfrm>
            <a:off x="4492801" y="1753534"/>
            <a:ext cx="7468769" cy="3491567"/>
          </a:xfrm>
          <a:prstGeom prst="rect">
            <a:avLst/>
          </a:prstGeom>
        </p:spPr>
      </p:pic>
      <p:sp>
        <p:nvSpPr>
          <p:cNvPr id="6" name="ZoneTexte 5">
            <a:extLst>
              <a:ext uri="{FF2B5EF4-FFF2-40B4-BE49-F238E27FC236}">
                <a16:creationId xmlns:a16="http://schemas.microsoft.com/office/drawing/2014/main" id="{541B647C-34D1-BE6B-2E6D-B50FD72575C8}"/>
              </a:ext>
            </a:extLst>
          </p:cNvPr>
          <p:cNvSpPr txBox="1"/>
          <p:nvPr/>
        </p:nvSpPr>
        <p:spPr>
          <a:xfrm>
            <a:off x="5600288" y="289838"/>
            <a:ext cx="3291286" cy="893193"/>
          </a:xfrm>
          <a:prstGeom prst="rect">
            <a:avLst/>
          </a:prstGeom>
          <a:noFill/>
        </p:spPr>
        <p:txBody>
          <a:bodyPr wrap="none" rtlCol="0">
            <a:spAutoFit/>
          </a:bodyPr>
          <a:lstStyle/>
          <a:p>
            <a:pPr defTabSz="448056">
              <a:spcAft>
                <a:spcPts val="600"/>
              </a:spcAft>
            </a:pPr>
            <a:r>
              <a:rPr lang="fr-FR" sz="2352" b="1" kern="1200" dirty="0">
                <a:solidFill>
                  <a:schemeClr val="bg2"/>
                </a:solidFill>
                <a:latin typeface="+mn-lt"/>
                <a:ea typeface="+mn-ea"/>
                <a:cs typeface="+mn-cs"/>
              </a:rPr>
              <a:t>15 Mars &gt; </a:t>
            </a:r>
            <a:r>
              <a:rPr lang="fr-FR" sz="2352" b="1" kern="1200" dirty="0" err="1">
                <a:solidFill>
                  <a:schemeClr val="bg2"/>
                </a:solidFill>
                <a:latin typeface="+mn-lt"/>
                <a:ea typeface="+mn-ea"/>
                <a:cs typeface="+mn-cs"/>
              </a:rPr>
              <a:t>OVHCloud</a:t>
            </a:r>
            <a:r>
              <a:rPr lang="fr-FR" sz="2352" b="1" kern="1200" dirty="0">
                <a:solidFill>
                  <a:schemeClr val="bg2"/>
                </a:solidFill>
                <a:latin typeface="+mn-lt"/>
                <a:ea typeface="+mn-ea"/>
                <a:cs typeface="+mn-cs"/>
              </a:rPr>
              <a:t> </a:t>
            </a:r>
          </a:p>
          <a:p>
            <a:pPr defTabSz="448056">
              <a:spcAft>
                <a:spcPts val="600"/>
              </a:spcAft>
            </a:pPr>
            <a:r>
              <a:rPr lang="fr-FR" sz="2352" b="1" dirty="0">
                <a:solidFill>
                  <a:schemeClr val="bg2"/>
                </a:solidFill>
              </a:rPr>
              <a:t>Cloud Architect</a:t>
            </a:r>
            <a:endParaRPr lang="fr-FR" sz="2352" b="1" kern="1200" dirty="0">
              <a:solidFill>
                <a:schemeClr val="bg2"/>
              </a:solidFill>
              <a:latin typeface="+mn-lt"/>
              <a:ea typeface="+mn-ea"/>
              <a:cs typeface="+mn-cs"/>
            </a:endParaRPr>
          </a:p>
        </p:txBody>
      </p:sp>
    </p:spTree>
    <p:extLst>
      <p:ext uri="{BB962C8B-B14F-4D97-AF65-F5344CB8AC3E}">
        <p14:creationId xmlns:p14="http://schemas.microsoft.com/office/powerpoint/2010/main" val="198409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466184"/>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E44C516-BD57-8ED4-54E9-B7A3F7120C2C}"/>
              </a:ext>
            </a:extLst>
          </p:cNvPr>
          <p:cNvSpPr txBox="1"/>
          <p:nvPr/>
        </p:nvSpPr>
        <p:spPr>
          <a:xfrm>
            <a:off x="6695663" y="2918738"/>
            <a:ext cx="5504392" cy="1332096"/>
          </a:xfrm>
          <a:prstGeom prst="rect">
            <a:avLst/>
          </a:prstGeom>
          <a:noFill/>
        </p:spPr>
        <p:txBody>
          <a:bodyPr wrap="none" rtlCol="0">
            <a:spAutoFit/>
          </a:bodyPr>
          <a:lstStyle/>
          <a:p>
            <a:pPr marL="336042" indent="-336042" defTabSz="448056">
              <a:spcAft>
                <a:spcPts val="600"/>
              </a:spcAft>
              <a:buFont typeface="+mj-lt"/>
              <a:buAutoNum type="arabicPeriod"/>
            </a:pPr>
            <a:r>
              <a:rPr lang="fr-FR" sz="2352" kern="1200">
                <a:solidFill>
                  <a:schemeClr val="tx1"/>
                </a:solidFill>
                <a:latin typeface="+mn-lt"/>
                <a:ea typeface="+mn-ea"/>
                <a:cs typeface="+mn-cs"/>
              </a:rPr>
              <a:t>Présentation de votre intervenant </a:t>
            </a:r>
          </a:p>
          <a:p>
            <a:pPr marL="336042" indent="-336042" defTabSz="448056">
              <a:spcAft>
                <a:spcPts val="600"/>
              </a:spcAft>
              <a:buFont typeface="+mj-lt"/>
              <a:buAutoNum type="arabicPeriod"/>
            </a:pPr>
            <a:r>
              <a:rPr lang="fr-FR" sz="2352" kern="1200">
                <a:solidFill>
                  <a:schemeClr val="tx1"/>
                </a:solidFill>
                <a:latin typeface="+mn-lt"/>
                <a:ea typeface="+mn-ea"/>
                <a:cs typeface="+mn-cs"/>
              </a:rPr>
              <a:t>Le déroulement de la formation</a:t>
            </a:r>
          </a:p>
          <a:p>
            <a:pPr marL="336042" indent="-336042" defTabSz="448056">
              <a:spcAft>
                <a:spcPts val="600"/>
              </a:spcAft>
              <a:buFont typeface="+mj-lt"/>
              <a:buAutoNum type="arabicPeriod"/>
            </a:pPr>
            <a:r>
              <a:rPr lang="fr-FR" sz="2352" kern="1200">
                <a:solidFill>
                  <a:schemeClr val="tx1"/>
                </a:solidFill>
                <a:latin typeface="+mn-lt"/>
                <a:ea typeface="+mn-ea"/>
                <a:cs typeface="+mn-cs"/>
              </a:rPr>
              <a:t>Les sujets abordés</a:t>
            </a:r>
            <a:endParaRPr lang="fr-FR" sz="2400"/>
          </a:p>
        </p:txBody>
      </p:sp>
      <p:sp>
        <p:nvSpPr>
          <p:cNvPr id="4" name="ZoneTexte 3">
            <a:extLst>
              <a:ext uri="{FF2B5EF4-FFF2-40B4-BE49-F238E27FC236}">
                <a16:creationId xmlns:a16="http://schemas.microsoft.com/office/drawing/2014/main" id="{EAFAF271-0F06-1155-0B05-4180AE01BFBA}"/>
              </a:ext>
            </a:extLst>
          </p:cNvPr>
          <p:cNvSpPr txBox="1"/>
          <p:nvPr/>
        </p:nvSpPr>
        <p:spPr>
          <a:xfrm>
            <a:off x="5600288" y="289838"/>
            <a:ext cx="4283545" cy="1770998"/>
          </a:xfrm>
          <a:prstGeom prst="rect">
            <a:avLst/>
          </a:prstGeom>
          <a:noFill/>
        </p:spPr>
        <p:txBody>
          <a:bodyPr wrap="none" rtlCol="0">
            <a:spAutoFit/>
          </a:bodyPr>
          <a:lstStyle/>
          <a:p>
            <a:pPr defTabSz="448056">
              <a:spcAft>
                <a:spcPts val="600"/>
              </a:spcAft>
            </a:pPr>
            <a:r>
              <a:rPr lang="fr-FR" sz="2352" b="1" kern="1200" dirty="0">
                <a:solidFill>
                  <a:schemeClr val="bg2"/>
                </a:solidFill>
                <a:latin typeface="+mn-lt"/>
                <a:ea typeface="+mn-ea"/>
                <a:cs typeface="+mn-cs"/>
              </a:rPr>
              <a:t>2. L’organisation du module</a:t>
            </a:r>
          </a:p>
          <a:p>
            <a:pPr defTabSz="448056">
              <a:spcAft>
                <a:spcPts val="600"/>
              </a:spcAft>
            </a:pPr>
            <a:endParaRPr lang="fr-FR" sz="2352" b="1" dirty="0">
              <a:solidFill>
                <a:schemeClr val="bg2"/>
              </a:solidFill>
            </a:endParaRPr>
          </a:p>
          <a:p>
            <a:pPr marL="342900" indent="-342900" defTabSz="448056">
              <a:spcAft>
                <a:spcPts val="600"/>
              </a:spcAft>
              <a:buFont typeface="Arial" panose="020B0604020202020204" pitchFamily="34" charset="0"/>
              <a:buChar char="•"/>
            </a:pPr>
            <a:r>
              <a:rPr lang="fr-FR" sz="2352" b="1" dirty="0">
                <a:solidFill>
                  <a:schemeClr val="bg2"/>
                </a:solidFill>
              </a:rPr>
              <a:t>32 heures de cours (8x4h)</a:t>
            </a: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p:txBody>
      </p:sp>
      <p:pic>
        <p:nvPicPr>
          <p:cNvPr id="6" name="Image 5">
            <a:extLst>
              <a:ext uri="{FF2B5EF4-FFF2-40B4-BE49-F238E27FC236}">
                <a16:creationId xmlns:a16="http://schemas.microsoft.com/office/drawing/2014/main" id="{B38BC3C2-5D55-A1F4-CE73-B86D5611A16F}"/>
              </a:ext>
            </a:extLst>
          </p:cNvPr>
          <p:cNvPicPr>
            <a:picLocks noChangeAspect="1"/>
          </p:cNvPicPr>
          <p:nvPr/>
        </p:nvPicPr>
        <p:blipFill>
          <a:blip r:embed="rId3"/>
          <a:stretch>
            <a:fillRect/>
          </a:stretch>
        </p:blipFill>
        <p:spPr>
          <a:xfrm>
            <a:off x="5401469" y="1999721"/>
            <a:ext cx="5695950" cy="2809875"/>
          </a:xfrm>
          <a:prstGeom prst="rect">
            <a:avLst/>
          </a:prstGeom>
        </p:spPr>
      </p:pic>
    </p:spTree>
    <p:extLst>
      <p:ext uri="{BB962C8B-B14F-4D97-AF65-F5344CB8AC3E}">
        <p14:creationId xmlns:p14="http://schemas.microsoft.com/office/powerpoint/2010/main" val="54334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466184"/>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AFAF271-0F06-1155-0B05-4180AE01BFBA}"/>
              </a:ext>
            </a:extLst>
          </p:cNvPr>
          <p:cNvSpPr txBox="1"/>
          <p:nvPr/>
        </p:nvSpPr>
        <p:spPr>
          <a:xfrm>
            <a:off x="5600288" y="289838"/>
            <a:ext cx="5024132" cy="3087705"/>
          </a:xfrm>
          <a:prstGeom prst="rect">
            <a:avLst/>
          </a:prstGeom>
          <a:noFill/>
        </p:spPr>
        <p:txBody>
          <a:bodyPr wrap="none" rtlCol="0">
            <a:spAutoFit/>
          </a:bodyPr>
          <a:lstStyle/>
          <a:p>
            <a:pPr defTabSz="448056">
              <a:spcAft>
                <a:spcPts val="600"/>
              </a:spcAft>
            </a:pPr>
            <a:r>
              <a:rPr lang="fr-FR" sz="2352" b="1" kern="1200" dirty="0">
                <a:solidFill>
                  <a:schemeClr val="bg2"/>
                </a:solidFill>
                <a:latin typeface="+mn-lt"/>
                <a:ea typeface="+mn-ea"/>
                <a:cs typeface="+mn-cs"/>
              </a:rPr>
              <a:t>2. Le déroulement du module</a:t>
            </a:r>
          </a:p>
          <a:p>
            <a:pPr defTabSz="448056">
              <a:spcAft>
                <a:spcPts val="600"/>
              </a:spcAft>
            </a:pPr>
            <a:endParaRPr lang="fr-FR" sz="2352" b="1" dirty="0">
              <a:solidFill>
                <a:schemeClr val="bg2"/>
              </a:solidFill>
            </a:endParaRPr>
          </a:p>
          <a:p>
            <a:pPr marL="342900" indent="-342900" defTabSz="448056">
              <a:spcAft>
                <a:spcPts val="600"/>
              </a:spcAft>
              <a:buFont typeface="Arial" panose="020B0604020202020204" pitchFamily="34" charset="0"/>
              <a:buChar char="•"/>
            </a:pPr>
            <a:r>
              <a:rPr lang="fr-FR" sz="2352" i="1" dirty="0">
                <a:solidFill>
                  <a:schemeClr val="bg2"/>
                </a:solidFill>
              </a:rPr>
              <a:t>32 heures de cours (8x4h)</a:t>
            </a:r>
          </a:p>
          <a:p>
            <a:pPr marL="342900" indent="-342900" defTabSz="448056">
              <a:spcAft>
                <a:spcPts val="600"/>
              </a:spcAft>
              <a:buFont typeface="Arial" panose="020B0604020202020204" pitchFamily="34" charset="0"/>
              <a:buChar char="•"/>
            </a:pPr>
            <a:r>
              <a:rPr lang="fr-FR" sz="2352" i="1" dirty="0">
                <a:solidFill>
                  <a:schemeClr val="bg2"/>
                </a:solidFill>
              </a:rPr>
              <a:t>Notation en fil de l’eau + QCM</a:t>
            </a:r>
          </a:p>
          <a:p>
            <a:pPr marL="342900" indent="-342900" defTabSz="448056">
              <a:spcAft>
                <a:spcPts val="600"/>
              </a:spcAft>
              <a:buFont typeface="Arial" panose="020B0604020202020204" pitchFamily="34" charset="0"/>
              <a:buChar char="•"/>
            </a:pPr>
            <a:r>
              <a:rPr lang="fr-FR" sz="2352" i="1" dirty="0">
                <a:solidFill>
                  <a:schemeClr val="bg2"/>
                </a:solidFill>
              </a:rPr>
              <a:t>Cours théoriques</a:t>
            </a:r>
          </a:p>
          <a:p>
            <a:pPr marL="342900" indent="-342900" defTabSz="448056">
              <a:spcAft>
                <a:spcPts val="600"/>
              </a:spcAft>
              <a:buFont typeface="Arial" panose="020B0604020202020204" pitchFamily="34" charset="0"/>
              <a:buChar char="•"/>
            </a:pPr>
            <a:r>
              <a:rPr lang="fr-FR" sz="2352" i="1" dirty="0">
                <a:solidFill>
                  <a:schemeClr val="bg2"/>
                </a:solidFill>
              </a:rPr>
              <a:t>Cours pratiques</a:t>
            </a: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p:txBody>
      </p:sp>
    </p:spTree>
    <p:extLst>
      <p:ext uri="{BB962C8B-B14F-4D97-AF65-F5344CB8AC3E}">
        <p14:creationId xmlns:p14="http://schemas.microsoft.com/office/powerpoint/2010/main" val="1100722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2" name="Straight Connector 103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038" name="Rectangle 1037">
            <a:extLst>
              <a:ext uri="{FF2B5EF4-FFF2-40B4-BE49-F238E27FC236}">
                <a16:creationId xmlns:a16="http://schemas.microsoft.com/office/drawing/2014/main" id="{B1ECD48A-A6CE-48F3-8E89-3399C9938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Single Corner Snipped 1039">
            <a:extLst>
              <a:ext uri="{FF2B5EF4-FFF2-40B4-BE49-F238E27FC236}">
                <a16:creationId xmlns:a16="http://schemas.microsoft.com/office/drawing/2014/main" id="{0A3F7A1B-3080-4A65-A240-2E1A6EF8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
            <a:ext cx="12188952" cy="5571071"/>
          </a:xfrm>
          <a:prstGeom prst="snip1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École du numérique - 5 filières d'avenir | Toulouse Ynov Campus">
            <a:extLst>
              <a:ext uri="{FF2B5EF4-FFF2-40B4-BE49-F238E27FC236}">
                <a16:creationId xmlns:a16="http://schemas.microsoft.com/office/drawing/2014/main" id="{EA9D9AEE-BDD9-A3F9-0530-3551C13EC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79" y="1466184"/>
            <a:ext cx="4195234" cy="263869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AFAF271-0F06-1155-0B05-4180AE01BFBA}"/>
              </a:ext>
            </a:extLst>
          </p:cNvPr>
          <p:cNvSpPr txBox="1"/>
          <p:nvPr/>
        </p:nvSpPr>
        <p:spPr>
          <a:xfrm>
            <a:off x="5600288" y="289838"/>
            <a:ext cx="6128601" cy="6220934"/>
          </a:xfrm>
          <a:prstGeom prst="rect">
            <a:avLst/>
          </a:prstGeom>
          <a:noFill/>
        </p:spPr>
        <p:txBody>
          <a:bodyPr wrap="none" rtlCol="0">
            <a:spAutoFit/>
          </a:bodyPr>
          <a:lstStyle/>
          <a:p>
            <a:pPr defTabSz="448056">
              <a:spcAft>
                <a:spcPts val="600"/>
              </a:spcAft>
            </a:pPr>
            <a:r>
              <a:rPr lang="fr-FR" sz="2352" b="1" kern="1200" dirty="0">
                <a:solidFill>
                  <a:schemeClr val="bg2"/>
                </a:solidFill>
                <a:latin typeface="+mn-lt"/>
                <a:ea typeface="+mn-ea"/>
                <a:cs typeface="+mn-cs"/>
              </a:rPr>
              <a:t>2. Les sujets abordés durant le module</a:t>
            </a: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Le Cloud Computing</a:t>
            </a:r>
            <a:endParaRPr lang="fr-FR" sz="2352" b="1" dirty="0">
              <a:solidFill>
                <a:schemeClr val="bg2"/>
              </a:solidFill>
            </a:endParaRP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Le Cloud Netwo</a:t>
            </a:r>
            <a:r>
              <a:rPr lang="fr-FR" sz="2352" b="1" dirty="0">
                <a:solidFill>
                  <a:schemeClr val="bg2"/>
                </a:solidFill>
              </a:rPr>
              <a:t>rking</a:t>
            </a:r>
          </a:p>
          <a:p>
            <a:pPr marL="342900" indent="-342900" defTabSz="448056">
              <a:spcAft>
                <a:spcPts val="600"/>
              </a:spcAft>
              <a:buFont typeface="Arial" panose="020B0604020202020204" pitchFamily="34" charset="0"/>
              <a:buChar char="•"/>
            </a:pPr>
            <a:r>
              <a:rPr lang="fr-FR" sz="2352" b="1" dirty="0">
                <a:solidFill>
                  <a:schemeClr val="bg2"/>
                </a:solidFill>
              </a:rPr>
              <a:t>La virtualisation des réseaux</a:t>
            </a: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L’architecture SDN</a:t>
            </a: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Le Fog Networking / Fog Computing</a:t>
            </a:r>
          </a:p>
          <a:p>
            <a:pPr marL="342900" indent="-342900" defTabSz="448056">
              <a:spcAft>
                <a:spcPts val="600"/>
              </a:spcAft>
              <a:buFont typeface="Arial" panose="020B0604020202020204" pitchFamily="34" charset="0"/>
              <a:buChar char="•"/>
            </a:pPr>
            <a:r>
              <a:rPr lang="fr-FR" sz="2352" b="1" dirty="0">
                <a:solidFill>
                  <a:schemeClr val="bg2"/>
                </a:solidFill>
              </a:rPr>
              <a:t>SD-Wan</a:t>
            </a:r>
          </a:p>
          <a:p>
            <a:pPr marL="342900" indent="-342900" defTabSz="448056">
              <a:spcAft>
                <a:spcPts val="600"/>
              </a:spcAft>
              <a:buFont typeface="Arial" panose="020B0604020202020204" pitchFamily="34" charset="0"/>
              <a:buChar char="•"/>
            </a:pPr>
            <a:r>
              <a:rPr lang="fr-FR" sz="2352" b="1" kern="1200" dirty="0">
                <a:solidFill>
                  <a:schemeClr val="bg2"/>
                </a:solidFill>
                <a:latin typeface="+mn-lt"/>
                <a:ea typeface="+mn-ea"/>
                <a:cs typeface="+mn-cs"/>
              </a:rPr>
              <a:t>Vx-LAN</a:t>
            </a:r>
          </a:p>
          <a:p>
            <a:pPr marL="342900" indent="-342900" defTabSz="448056">
              <a:spcAft>
                <a:spcPts val="600"/>
              </a:spcAft>
              <a:buFont typeface="Arial" panose="020B0604020202020204" pitchFamily="34" charset="0"/>
              <a:buChar char="•"/>
            </a:pPr>
            <a:r>
              <a:rPr lang="fr-FR" sz="2400" b="1" dirty="0">
                <a:solidFill>
                  <a:schemeClr val="bg2"/>
                </a:solidFill>
              </a:rPr>
              <a:t>Les tendances du Cloud Networking :</a:t>
            </a:r>
          </a:p>
          <a:p>
            <a:r>
              <a:rPr lang="fr-FR" sz="1600" b="1" dirty="0">
                <a:solidFill>
                  <a:schemeClr val="bg2"/>
                </a:solidFill>
              </a:rPr>
              <a:t>		Edge </a:t>
            </a:r>
            <a:r>
              <a:rPr lang="fr-FR" sz="1600" b="1" dirty="0" err="1">
                <a:solidFill>
                  <a:schemeClr val="bg2"/>
                </a:solidFill>
              </a:rPr>
              <a:t>Computing</a:t>
            </a:r>
            <a:endParaRPr lang="fr-FR" sz="1600" b="1" dirty="0">
              <a:solidFill>
                <a:schemeClr val="bg2"/>
              </a:solidFill>
            </a:endParaRPr>
          </a:p>
          <a:p>
            <a:r>
              <a:rPr lang="fr-FR" sz="1600" b="1" dirty="0">
                <a:solidFill>
                  <a:schemeClr val="bg2"/>
                </a:solidFill>
              </a:rPr>
              <a:t>		IoT dans le Cloud</a:t>
            </a: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a:p>
            <a:pPr defTabSz="448056">
              <a:spcAft>
                <a:spcPts val="600"/>
              </a:spcAft>
            </a:pPr>
            <a:endParaRPr lang="fr-FR" sz="2352" b="1" kern="1200" dirty="0">
              <a:solidFill>
                <a:schemeClr val="bg2"/>
              </a:solidFill>
              <a:latin typeface="+mn-lt"/>
              <a:ea typeface="+mn-ea"/>
              <a:cs typeface="+mn-cs"/>
            </a:endParaRPr>
          </a:p>
          <a:p>
            <a:pPr marL="342900" indent="-342900" defTabSz="448056">
              <a:spcAft>
                <a:spcPts val="600"/>
              </a:spcAft>
              <a:buFont typeface="Arial" panose="020B0604020202020204" pitchFamily="34" charset="0"/>
              <a:buChar char="•"/>
            </a:pPr>
            <a:endParaRPr lang="fr-FR" sz="2352" b="1" kern="1200" dirty="0">
              <a:solidFill>
                <a:schemeClr val="bg2"/>
              </a:solidFill>
              <a:latin typeface="+mn-lt"/>
              <a:ea typeface="+mn-ea"/>
              <a:cs typeface="+mn-cs"/>
            </a:endParaRPr>
          </a:p>
        </p:txBody>
      </p:sp>
    </p:spTree>
    <p:extLst>
      <p:ext uri="{BB962C8B-B14F-4D97-AF65-F5344CB8AC3E}">
        <p14:creationId xmlns:p14="http://schemas.microsoft.com/office/powerpoint/2010/main" val="2266884713"/>
      </p:ext>
    </p:extLst>
  </p:cSld>
  <p:clrMapOvr>
    <a:masterClrMapping/>
  </p:clrMapOvr>
</p:sld>
</file>

<file path=ppt/theme/theme1.xml><?xml version="1.0" encoding="utf-8"?>
<a:theme xmlns:a="http://schemas.openxmlformats.org/drawingml/2006/main" name="Secteur">
  <a:themeElements>
    <a:clrScheme name="Secteu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eu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eu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380</TotalTime>
  <Words>1643</Words>
  <Application>Microsoft Office PowerPoint</Application>
  <PresentationFormat>Grand écran</PresentationFormat>
  <Paragraphs>270</Paragraphs>
  <Slides>34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34</vt:i4>
      </vt:variant>
    </vt:vector>
  </HeadingPairs>
  <TitlesOfParts>
    <vt:vector size="40" baseType="lpstr">
      <vt:lpstr>Arial</vt:lpstr>
      <vt:lpstr>Breve News</vt:lpstr>
      <vt:lpstr>Century Gothic</vt:lpstr>
      <vt:lpstr>Söhne</vt:lpstr>
      <vt:lpstr>Wingdings 3</vt:lpstr>
      <vt:lpstr>Secteur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Yann Thomas</dc:creator>
  <cp:lastModifiedBy>Yann Thomas</cp:lastModifiedBy>
  <cp:revision>25</cp:revision>
  <dcterms:created xsi:type="dcterms:W3CDTF">2023-03-07T16:02:03Z</dcterms:created>
  <dcterms:modified xsi:type="dcterms:W3CDTF">2023-03-09T12:18:47Z</dcterms:modified>
</cp:coreProperties>
</file>